
<file path=[Content_Types].xml><?xml version="1.0" encoding="utf-8"?>
<Types xmlns="http://schemas.openxmlformats.org/package/2006/content-types">
  <Default Extension="png" ContentType="image/png"/>
  <Default Extension="jpeg" ContentType="image/jpeg"/>
  <Default Extension="jpg&amp;ehk=ErYHYZhC8l3Hz0lQu" ContentType="image/jpeg"/>
  <Default Extension="rels" ContentType="application/vnd.openxmlformats-package.relationships+xml"/>
  <Default Extension="xml" ContentType="application/xml"/>
  <Default Extension="jpg" ContentType="image/jpeg"/>
  <Default Extension="mp4" ContentType="video/mp4"/>
  <Default Extension="jpg&amp;ehk=Zu9fHnQaC82nkDgx"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8"/>
  </p:notesMasterIdLst>
  <p:handoutMasterIdLst>
    <p:handoutMasterId r:id="rId39"/>
  </p:handoutMasterIdLst>
  <p:sldIdLst>
    <p:sldId id="259" r:id="rId3"/>
    <p:sldId id="318" r:id="rId4"/>
    <p:sldId id="451" r:id="rId5"/>
    <p:sldId id="452" r:id="rId6"/>
    <p:sldId id="453" r:id="rId7"/>
    <p:sldId id="454" r:id="rId8"/>
    <p:sldId id="455" r:id="rId9"/>
    <p:sldId id="374" r:id="rId10"/>
    <p:sldId id="460" r:id="rId11"/>
    <p:sldId id="456" r:id="rId12"/>
    <p:sldId id="461" r:id="rId13"/>
    <p:sldId id="348" r:id="rId14"/>
    <p:sldId id="462" r:id="rId15"/>
    <p:sldId id="473" r:id="rId16"/>
    <p:sldId id="464" r:id="rId17"/>
    <p:sldId id="463" r:id="rId18"/>
    <p:sldId id="469" r:id="rId19"/>
    <p:sldId id="465" r:id="rId20"/>
    <p:sldId id="466" r:id="rId21"/>
    <p:sldId id="467" r:id="rId22"/>
    <p:sldId id="470" r:id="rId23"/>
    <p:sldId id="308" r:id="rId24"/>
    <p:sldId id="309" r:id="rId25"/>
    <p:sldId id="440" r:id="rId26"/>
    <p:sldId id="477" r:id="rId27"/>
    <p:sldId id="472" r:id="rId28"/>
    <p:sldId id="379" r:id="rId29"/>
    <p:sldId id="382" r:id="rId30"/>
    <p:sldId id="380" r:id="rId31"/>
    <p:sldId id="457" r:id="rId32"/>
    <p:sldId id="459" r:id="rId33"/>
    <p:sldId id="458" r:id="rId34"/>
    <p:sldId id="474" r:id="rId35"/>
    <p:sldId id="475" r:id="rId36"/>
    <p:sldId id="476"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nthia Morris" initials="CM" lastIdx="15" clrIdx="0"/>
  <p:cmAuthor id="2" name="Louis Ruffino" initials="LR" lastIdx="3" clrIdx="1"/>
  <p:cmAuthor id="3" name="Jessica Perdew" initials="JP" lastIdx="1" clrIdx="2"/>
  <p:cmAuthor id="4" name="Jessica Perdew" initials="JP [2]" lastIdx="1" clrIdx="3"/>
  <p:cmAuthor id="5" name="Jessica Perdew" initials="JP [3]" lastIdx="1" clrIdx="4"/>
  <p:cmAuthor id="6" name="Jessica Perdew" initials="JP [4]" lastIdx="1" clrIdx="5"/>
  <p:cmAuthor id="7" name="Jessica Perdew" initials="JP [5]" lastIdx="1" clrIdx="6"/>
  <p:cmAuthor id="8" name="Jessica Perdew" initials="JP [6]" lastIdx="1" clrIdx="7"/>
  <p:cmAuthor id="9" name="Jessica Perdew" initials="JP [7]" lastIdx="1" clrIdx="8"/>
  <p:cmAuthor id="10" name="Jessica Perdew" initials="JP [8]" lastIdx="1" clrIdx="9"/>
  <p:cmAuthor id="11" name="Katie Ryan" initials="KR" lastIdx="4" clrIdx="10">
    <p:extLst>
      <p:ext uri="{19B8F6BF-5375-455C-9EA6-DF929625EA0E}">
        <p15:presenceInfo xmlns:p15="http://schemas.microsoft.com/office/powerpoint/2012/main" userId="43f54081efffdf0f" providerId="Windows Live"/>
      </p:ext>
    </p:extLst>
  </p:cmAuthor>
  <p:cmAuthor id="12" name="Robinson NAF James" initials="JMR" lastIdx="3" clrIdx="11">
    <p:extLst>
      <p:ext uri="{19B8F6BF-5375-455C-9EA6-DF929625EA0E}">
        <p15:presenceInfo xmlns:p15="http://schemas.microsoft.com/office/powerpoint/2012/main" userId="Robinson NAF James" providerId="None"/>
      </p:ext>
    </p:extLst>
  </p:cmAuthor>
  <p:cmAuthor id="13" name="Laskowsky CIV Katrina G" initials="KGL" lastIdx="2" clrIdx="12">
    <p:extLst>
      <p:ext uri="{19B8F6BF-5375-455C-9EA6-DF929625EA0E}">
        <p15:presenceInfo xmlns:p15="http://schemas.microsoft.com/office/powerpoint/2012/main" userId="Laskowsky CIV Katrina 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002649"/>
    <a:srgbClr val="AF1E2D"/>
    <a:srgbClr val="A09151"/>
    <a:srgbClr val="397B81"/>
    <a:srgbClr val="BEC0BB"/>
    <a:srgbClr val="ADAFAA"/>
    <a:srgbClr val="B5B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88" autoAdjust="0"/>
    <p:restoredTop sz="73902" autoAdjust="0"/>
  </p:normalViewPr>
  <p:slideViewPr>
    <p:cSldViewPr snapToGrid="0">
      <p:cViewPr varScale="1">
        <p:scale>
          <a:sx n="56" d="100"/>
          <a:sy n="56" d="100"/>
        </p:scale>
        <p:origin x="998" y="38"/>
      </p:cViewPr>
      <p:guideLst/>
    </p:cSldViewPr>
  </p:slideViewPr>
  <p:notesTextViewPr>
    <p:cViewPr>
      <p:scale>
        <a:sx n="1" d="1"/>
        <a:sy n="1" d="1"/>
      </p:scale>
      <p:origin x="0" y="0"/>
    </p:cViewPr>
  </p:notesTextViewPr>
  <p:sorterViewPr>
    <p:cViewPr>
      <p:scale>
        <a:sx n="100" d="100"/>
        <a:sy n="100" d="100"/>
      </p:scale>
      <p:origin x="0" y="-11045"/>
    </p:cViewPr>
  </p:sorterViewPr>
  <p:notesViewPr>
    <p:cSldViewPr snapToGrid="0">
      <p:cViewPr varScale="1">
        <p:scale>
          <a:sx n="63" d="100"/>
          <a:sy n="63" d="100"/>
        </p:scale>
        <p:origin x="2726"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C73DA6-909B-4721-9700-92D2329D8A15}" type="doc">
      <dgm:prSet loTypeId="urn:microsoft.com/office/officeart/2005/8/layout/process5" loCatId="process" qsTypeId="urn:microsoft.com/office/officeart/2005/8/quickstyle/simple1" qsCatId="simple" csTypeId="urn:microsoft.com/office/officeart/2005/8/colors/colorful1#1" csCatId="colorful" phldr="1"/>
      <dgm:spPr/>
      <dgm:t>
        <a:bodyPr/>
        <a:lstStyle/>
        <a:p>
          <a:endParaRPr lang="en-US"/>
        </a:p>
      </dgm:t>
    </dgm:pt>
    <dgm:pt modelId="{79EC4336-A908-472B-9228-71B3BEF27A8E}">
      <dgm:prSet phldrT="[Text]" custT="1"/>
      <dgm:spPr>
        <a:xfrm>
          <a:off x="6915" y="474494"/>
          <a:ext cx="2067090" cy="1240254"/>
        </a:xfrm>
        <a:prstGeom prst="roundRect">
          <a:avLst>
            <a:gd name="adj" fmla="val 10000"/>
          </a:avLst>
        </a:prstGeom>
        <a:solidFill>
          <a:srgbClr val="294171">
            <a:lumMod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Franklin Gothic Medium"/>
              <a:ea typeface="+mn-ea"/>
              <a:cs typeface="+mn-cs"/>
            </a:rPr>
            <a:t>Establish Goals</a:t>
          </a:r>
        </a:p>
      </dgm:t>
    </dgm:pt>
    <dgm:pt modelId="{28815B68-63B3-4DA9-AD49-7037E4D3B9CE}" type="parTrans" cxnId="{406A0DF1-A048-4833-BC4B-59695FFD655C}">
      <dgm:prSet/>
      <dgm:spPr/>
      <dgm:t>
        <a:bodyPr/>
        <a:lstStyle/>
        <a:p>
          <a:endParaRPr lang="en-US"/>
        </a:p>
      </dgm:t>
    </dgm:pt>
    <dgm:pt modelId="{FB12C939-6695-4FAD-8C62-8A74F107FC19}" type="sibTrans" cxnId="{406A0DF1-A048-4833-BC4B-59695FFD655C}">
      <dgm:prSet/>
      <dgm:spPr>
        <a:xfrm>
          <a:off x="2255910" y="838302"/>
          <a:ext cx="438223" cy="512638"/>
        </a:xfrm>
        <a:prstGeom prst="rightArrow">
          <a:avLst>
            <a:gd name="adj1" fmla="val 60000"/>
            <a:gd name="adj2" fmla="val 50000"/>
          </a:avLst>
        </a:prstGeom>
        <a:solidFill>
          <a:srgbClr val="294171">
            <a:lumMod val="50000"/>
          </a:srgbClr>
        </a:solidFill>
        <a:ln>
          <a:noFill/>
        </a:ln>
        <a:effectLst/>
      </dgm:spPr>
      <dgm:t>
        <a:bodyPr/>
        <a:lstStyle/>
        <a:p>
          <a:pPr>
            <a:buNone/>
          </a:pPr>
          <a:endParaRPr lang="en-US" dirty="0">
            <a:solidFill>
              <a:sysClr val="window" lastClr="FFFFFF"/>
            </a:solidFill>
            <a:latin typeface="Franklin Gothic Book"/>
            <a:ea typeface="+mn-ea"/>
            <a:cs typeface="+mn-cs"/>
          </a:endParaRPr>
        </a:p>
      </dgm:t>
    </dgm:pt>
    <dgm:pt modelId="{E1C82CCE-8977-4CC0-A154-4753856F32DD}">
      <dgm:prSet phldrT="[Text]" custT="1"/>
      <dgm:spPr>
        <a:xfrm>
          <a:off x="2900842" y="474494"/>
          <a:ext cx="2067090" cy="1240254"/>
        </a:xfrm>
        <a:prstGeom prst="roundRect">
          <a:avLst>
            <a:gd name="adj" fmla="val 10000"/>
          </a:avLst>
        </a:prstGeom>
        <a:solidFill>
          <a:srgbClr val="8E887C">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Franklin Gothic Medium"/>
              <a:ea typeface="+mn-ea"/>
              <a:cs typeface="+mn-cs"/>
            </a:rPr>
            <a:t>Gather Data</a:t>
          </a:r>
        </a:p>
      </dgm:t>
    </dgm:pt>
    <dgm:pt modelId="{A2A68345-CE51-4D39-ABD1-20B9FD36F01D}" type="parTrans" cxnId="{24C334E3-332D-48C1-B1F1-3313757F0203}">
      <dgm:prSet/>
      <dgm:spPr/>
      <dgm:t>
        <a:bodyPr/>
        <a:lstStyle/>
        <a:p>
          <a:endParaRPr lang="en-US"/>
        </a:p>
      </dgm:t>
    </dgm:pt>
    <dgm:pt modelId="{AE7B53E9-C702-47E4-A1A2-BE217441C22B}" type="sibTrans" cxnId="{24C334E3-332D-48C1-B1F1-3313757F0203}">
      <dgm:prSet/>
      <dgm:spPr>
        <a:xfrm>
          <a:off x="5149836" y="838302"/>
          <a:ext cx="438223" cy="512638"/>
        </a:xfrm>
        <a:prstGeom prst="rightArrow">
          <a:avLst>
            <a:gd name="adj1" fmla="val 60000"/>
            <a:gd name="adj2" fmla="val 50000"/>
          </a:avLst>
        </a:prstGeom>
        <a:solidFill>
          <a:srgbClr val="8E887C">
            <a:hueOff val="0"/>
            <a:satOff val="0"/>
            <a:lumOff val="0"/>
            <a:alphaOff val="0"/>
          </a:srgbClr>
        </a:solidFill>
        <a:ln>
          <a:noFill/>
        </a:ln>
        <a:effectLst/>
      </dgm:spPr>
      <dgm:t>
        <a:bodyPr/>
        <a:lstStyle/>
        <a:p>
          <a:pPr>
            <a:buNone/>
          </a:pPr>
          <a:endParaRPr lang="en-US" dirty="0">
            <a:solidFill>
              <a:sysClr val="window" lastClr="FFFFFF"/>
            </a:solidFill>
            <a:latin typeface="Franklin Gothic Book"/>
            <a:ea typeface="+mn-ea"/>
            <a:cs typeface="+mn-cs"/>
          </a:endParaRPr>
        </a:p>
      </dgm:t>
    </dgm:pt>
    <dgm:pt modelId="{9E12E107-6B30-4D01-801B-6F358A166B02}">
      <dgm:prSet phldrT="[Text]" custT="1"/>
      <dgm:spPr>
        <a:xfrm>
          <a:off x="5794768" y="474494"/>
          <a:ext cx="2067090" cy="1240254"/>
        </a:xfrm>
        <a:prstGeom prst="roundRect">
          <a:avLst>
            <a:gd name="adj" fmla="val 10000"/>
          </a:avLst>
        </a:prstGeom>
        <a:solidFill>
          <a:srgbClr val="83473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Franklin Gothic Medium"/>
              <a:ea typeface="+mn-ea"/>
              <a:cs typeface="+mn-cs"/>
            </a:rPr>
            <a:t>Analyze and Evaluate </a:t>
          </a:r>
          <a:br>
            <a:rPr lang="en-US" sz="2400" b="1" dirty="0">
              <a:solidFill>
                <a:sysClr val="window" lastClr="FFFFFF"/>
              </a:solidFill>
              <a:latin typeface="Franklin Gothic Medium"/>
              <a:ea typeface="+mn-ea"/>
              <a:cs typeface="+mn-cs"/>
            </a:rPr>
          </a:br>
          <a:r>
            <a:rPr lang="en-US" sz="2400" b="1" dirty="0">
              <a:solidFill>
                <a:sysClr val="window" lastClr="FFFFFF"/>
              </a:solidFill>
              <a:latin typeface="Franklin Gothic Medium"/>
              <a:ea typeface="+mn-ea"/>
              <a:cs typeface="+mn-cs"/>
            </a:rPr>
            <a:t>the Data</a:t>
          </a:r>
        </a:p>
      </dgm:t>
    </dgm:pt>
    <dgm:pt modelId="{B3E2C308-A7DB-4937-B115-3D3705328B90}" type="parTrans" cxnId="{01AAB1E0-B5EF-4DF1-BA41-054676B0C45B}">
      <dgm:prSet/>
      <dgm:spPr/>
      <dgm:t>
        <a:bodyPr/>
        <a:lstStyle/>
        <a:p>
          <a:endParaRPr lang="en-US"/>
        </a:p>
      </dgm:t>
    </dgm:pt>
    <dgm:pt modelId="{96EEF516-2E1B-4C96-9562-007371D2345F}" type="sibTrans" cxnId="{01AAB1E0-B5EF-4DF1-BA41-054676B0C45B}">
      <dgm:prSet/>
      <dgm:spPr>
        <a:xfrm rot="5400000">
          <a:off x="6609202" y="1859444"/>
          <a:ext cx="438223" cy="512638"/>
        </a:xfrm>
        <a:prstGeom prst="rightArrow">
          <a:avLst>
            <a:gd name="adj1" fmla="val 60000"/>
            <a:gd name="adj2" fmla="val 50000"/>
          </a:avLst>
        </a:prstGeom>
        <a:solidFill>
          <a:srgbClr val="834736">
            <a:hueOff val="0"/>
            <a:satOff val="0"/>
            <a:lumOff val="0"/>
            <a:alphaOff val="0"/>
          </a:srgbClr>
        </a:solidFill>
        <a:ln>
          <a:noFill/>
        </a:ln>
        <a:effectLst/>
      </dgm:spPr>
      <dgm:t>
        <a:bodyPr/>
        <a:lstStyle/>
        <a:p>
          <a:pPr>
            <a:buNone/>
          </a:pPr>
          <a:endParaRPr lang="en-US" dirty="0">
            <a:solidFill>
              <a:sysClr val="window" lastClr="FFFFFF"/>
            </a:solidFill>
            <a:latin typeface="Franklin Gothic Book"/>
            <a:ea typeface="+mn-ea"/>
            <a:cs typeface="+mn-cs"/>
          </a:endParaRPr>
        </a:p>
      </dgm:t>
    </dgm:pt>
    <dgm:pt modelId="{CAF26C01-3A41-43D7-8A9E-E8C706AD1CAC}">
      <dgm:prSet custT="1"/>
      <dgm:spPr>
        <a:xfrm>
          <a:off x="5794768" y="2541584"/>
          <a:ext cx="2067090" cy="1240254"/>
        </a:xfrm>
        <a:prstGeom prst="roundRect">
          <a:avLst>
            <a:gd name="adj" fmla="val 10000"/>
          </a:avLst>
        </a:prstGeom>
        <a:solidFill>
          <a:srgbClr val="5A1705">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Franklin Gothic Medium"/>
              <a:ea typeface="+mn-ea"/>
              <a:cs typeface="+mn-cs"/>
            </a:rPr>
            <a:t>Develop a Plan</a:t>
          </a:r>
        </a:p>
      </dgm:t>
    </dgm:pt>
    <dgm:pt modelId="{635655C8-16EB-49FB-A4B5-BC9156892C0B}" type="parTrans" cxnId="{159E1494-619E-4A48-8F0D-FD1A3A5FACB4}">
      <dgm:prSet/>
      <dgm:spPr/>
      <dgm:t>
        <a:bodyPr/>
        <a:lstStyle/>
        <a:p>
          <a:endParaRPr lang="en-US"/>
        </a:p>
      </dgm:t>
    </dgm:pt>
    <dgm:pt modelId="{33DA8712-C3FA-48CE-AA5D-C4788675263A}" type="sibTrans" cxnId="{159E1494-619E-4A48-8F0D-FD1A3A5FACB4}">
      <dgm:prSet/>
      <dgm:spPr>
        <a:xfrm rot="10800000">
          <a:off x="5174641" y="2905392"/>
          <a:ext cx="438223" cy="512638"/>
        </a:xfrm>
        <a:prstGeom prst="rightArrow">
          <a:avLst>
            <a:gd name="adj1" fmla="val 60000"/>
            <a:gd name="adj2" fmla="val 50000"/>
          </a:avLst>
        </a:prstGeom>
        <a:solidFill>
          <a:srgbClr val="5A1705">
            <a:hueOff val="0"/>
            <a:satOff val="0"/>
            <a:lumOff val="0"/>
            <a:alphaOff val="0"/>
          </a:srgbClr>
        </a:solidFill>
        <a:ln>
          <a:noFill/>
        </a:ln>
        <a:effectLst/>
      </dgm:spPr>
      <dgm:t>
        <a:bodyPr/>
        <a:lstStyle/>
        <a:p>
          <a:pPr>
            <a:buNone/>
          </a:pPr>
          <a:endParaRPr lang="en-US" dirty="0">
            <a:solidFill>
              <a:sysClr val="window" lastClr="FFFFFF"/>
            </a:solidFill>
            <a:latin typeface="Franklin Gothic Book"/>
            <a:ea typeface="+mn-ea"/>
            <a:cs typeface="+mn-cs"/>
          </a:endParaRPr>
        </a:p>
      </dgm:t>
    </dgm:pt>
    <dgm:pt modelId="{AF49834A-4308-4331-AC5F-B238F6B4CFFD}">
      <dgm:prSet custT="1"/>
      <dgm:spPr>
        <a:xfrm>
          <a:off x="2900842" y="2541584"/>
          <a:ext cx="2067090" cy="1240254"/>
        </a:xfrm>
        <a:prstGeom prst="roundRect">
          <a:avLst>
            <a:gd name="adj" fmla="val 10000"/>
          </a:avLst>
        </a:prstGeom>
        <a:solidFill>
          <a:srgbClr val="A0A16A">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Franklin Gothic Medium"/>
              <a:ea typeface="+mn-ea"/>
              <a:cs typeface="+mn-cs"/>
            </a:rPr>
            <a:t>Implement the Plan</a:t>
          </a:r>
        </a:p>
      </dgm:t>
    </dgm:pt>
    <dgm:pt modelId="{0D6174E9-44B5-4896-940E-30150902699A}" type="parTrans" cxnId="{256EC1F4-9DE5-40FE-8668-951B1083056F}">
      <dgm:prSet/>
      <dgm:spPr/>
      <dgm:t>
        <a:bodyPr/>
        <a:lstStyle/>
        <a:p>
          <a:endParaRPr lang="en-US"/>
        </a:p>
      </dgm:t>
    </dgm:pt>
    <dgm:pt modelId="{0C8497BC-DE57-4110-86E4-D0D0D501B1CF}" type="sibTrans" cxnId="{256EC1F4-9DE5-40FE-8668-951B1083056F}">
      <dgm:prSet/>
      <dgm:spPr>
        <a:xfrm rot="10800000">
          <a:off x="2280715" y="2905392"/>
          <a:ext cx="438223" cy="512638"/>
        </a:xfrm>
        <a:prstGeom prst="rightArrow">
          <a:avLst>
            <a:gd name="adj1" fmla="val 60000"/>
            <a:gd name="adj2" fmla="val 50000"/>
          </a:avLst>
        </a:prstGeom>
        <a:solidFill>
          <a:srgbClr val="A0A16A">
            <a:hueOff val="0"/>
            <a:satOff val="0"/>
            <a:lumOff val="0"/>
            <a:alphaOff val="0"/>
          </a:srgbClr>
        </a:solidFill>
        <a:ln>
          <a:noFill/>
        </a:ln>
        <a:effectLst/>
      </dgm:spPr>
      <dgm:t>
        <a:bodyPr/>
        <a:lstStyle/>
        <a:p>
          <a:pPr>
            <a:buNone/>
          </a:pPr>
          <a:endParaRPr lang="en-US" dirty="0">
            <a:solidFill>
              <a:sysClr val="window" lastClr="FFFFFF"/>
            </a:solidFill>
            <a:latin typeface="Franklin Gothic Book"/>
            <a:ea typeface="+mn-ea"/>
            <a:cs typeface="+mn-cs"/>
          </a:endParaRPr>
        </a:p>
      </dgm:t>
    </dgm:pt>
    <dgm:pt modelId="{2828F055-D3CC-42EC-B760-D5A3EC92A8FD}">
      <dgm:prSet custT="1"/>
      <dgm:spPr>
        <a:xfrm>
          <a:off x="6915" y="2541584"/>
          <a:ext cx="2067090" cy="1240254"/>
        </a:xfrm>
        <a:prstGeom prst="roundRect">
          <a:avLst>
            <a:gd name="adj" fmla="val 10000"/>
          </a:avLst>
        </a:prstGeom>
        <a:solidFill>
          <a:srgbClr val="A0A16A">
            <a:lumMod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Franklin Gothic Medium"/>
              <a:ea typeface="+mn-ea"/>
              <a:cs typeface="+mn-cs"/>
            </a:rPr>
            <a:t>Monitor the Plan</a:t>
          </a:r>
        </a:p>
      </dgm:t>
    </dgm:pt>
    <dgm:pt modelId="{0125D4E0-9C20-43C7-84B9-FB98977EE875}" type="parTrans" cxnId="{44CB3143-C792-44B3-96EB-7F04F152ABDA}">
      <dgm:prSet/>
      <dgm:spPr/>
      <dgm:t>
        <a:bodyPr/>
        <a:lstStyle/>
        <a:p>
          <a:endParaRPr lang="en-US"/>
        </a:p>
      </dgm:t>
    </dgm:pt>
    <dgm:pt modelId="{6F434426-36AA-4AB8-901F-1C6CA5673C50}" type="sibTrans" cxnId="{44CB3143-C792-44B3-96EB-7F04F152ABDA}">
      <dgm:prSet/>
      <dgm:spPr/>
      <dgm:t>
        <a:bodyPr/>
        <a:lstStyle/>
        <a:p>
          <a:endParaRPr lang="en-US"/>
        </a:p>
      </dgm:t>
    </dgm:pt>
    <dgm:pt modelId="{E19C6170-1AB6-454C-A05A-86AB73EB598C}" type="pres">
      <dgm:prSet presAssocID="{8CC73DA6-909B-4721-9700-92D2329D8A15}" presName="diagram" presStyleCnt="0">
        <dgm:presLayoutVars>
          <dgm:dir/>
          <dgm:resizeHandles val="exact"/>
        </dgm:presLayoutVars>
      </dgm:prSet>
      <dgm:spPr/>
      <dgm:t>
        <a:bodyPr/>
        <a:lstStyle/>
        <a:p>
          <a:endParaRPr lang="en-US"/>
        </a:p>
      </dgm:t>
    </dgm:pt>
    <dgm:pt modelId="{FDEFA85C-432C-FA43-8285-89CA7AA61A8A}" type="pres">
      <dgm:prSet presAssocID="{79EC4336-A908-472B-9228-71B3BEF27A8E}" presName="node" presStyleLbl="node1" presStyleIdx="0" presStyleCnt="6">
        <dgm:presLayoutVars>
          <dgm:bulletEnabled val="1"/>
        </dgm:presLayoutVars>
      </dgm:prSet>
      <dgm:spPr/>
      <dgm:t>
        <a:bodyPr/>
        <a:lstStyle/>
        <a:p>
          <a:endParaRPr lang="en-US"/>
        </a:p>
      </dgm:t>
    </dgm:pt>
    <dgm:pt modelId="{BA4910A9-AA94-7843-A61D-61AA24CCB7B6}" type="pres">
      <dgm:prSet presAssocID="{FB12C939-6695-4FAD-8C62-8A74F107FC19}" presName="sibTrans" presStyleLbl="sibTrans2D1" presStyleIdx="0" presStyleCnt="5"/>
      <dgm:spPr/>
      <dgm:t>
        <a:bodyPr/>
        <a:lstStyle/>
        <a:p>
          <a:endParaRPr lang="en-US"/>
        </a:p>
      </dgm:t>
    </dgm:pt>
    <dgm:pt modelId="{E3022D59-9C71-A240-87C0-2BA9F47842C5}" type="pres">
      <dgm:prSet presAssocID="{FB12C939-6695-4FAD-8C62-8A74F107FC19}" presName="connectorText" presStyleLbl="sibTrans2D1" presStyleIdx="0" presStyleCnt="5"/>
      <dgm:spPr/>
      <dgm:t>
        <a:bodyPr/>
        <a:lstStyle/>
        <a:p>
          <a:endParaRPr lang="en-US"/>
        </a:p>
      </dgm:t>
    </dgm:pt>
    <dgm:pt modelId="{DCB4AF89-0B73-CA43-8CB2-1B170A845762}" type="pres">
      <dgm:prSet presAssocID="{E1C82CCE-8977-4CC0-A154-4753856F32DD}" presName="node" presStyleLbl="node1" presStyleIdx="1" presStyleCnt="6">
        <dgm:presLayoutVars>
          <dgm:bulletEnabled val="1"/>
        </dgm:presLayoutVars>
      </dgm:prSet>
      <dgm:spPr/>
      <dgm:t>
        <a:bodyPr/>
        <a:lstStyle/>
        <a:p>
          <a:endParaRPr lang="en-US"/>
        </a:p>
      </dgm:t>
    </dgm:pt>
    <dgm:pt modelId="{D89A2978-A157-0240-A545-AABB6FA947BD}" type="pres">
      <dgm:prSet presAssocID="{AE7B53E9-C702-47E4-A1A2-BE217441C22B}" presName="sibTrans" presStyleLbl="sibTrans2D1" presStyleIdx="1" presStyleCnt="5"/>
      <dgm:spPr/>
      <dgm:t>
        <a:bodyPr/>
        <a:lstStyle/>
        <a:p>
          <a:endParaRPr lang="en-US"/>
        </a:p>
      </dgm:t>
    </dgm:pt>
    <dgm:pt modelId="{3F937ED1-DF51-A945-B5C5-7320F9571A30}" type="pres">
      <dgm:prSet presAssocID="{AE7B53E9-C702-47E4-A1A2-BE217441C22B}" presName="connectorText" presStyleLbl="sibTrans2D1" presStyleIdx="1" presStyleCnt="5"/>
      <dgm:spPr/>
      <dgm:t>
        <a:bodyPr/>
        <a:lstStyle/>
        <a:p>
          <a:endParaRPr lang="en-US"/>
        </a:p>
      </dgm:t>
    </dgm:pt>
    <dgm:pt modelId="{B079B510-0BB5-314B-BC28-DE6CD95D8425}" type="pres">
      <dgm:prSet presAssocID="{9E12E107-6B30-4D01-801B-6F358A166B02}" presName="node" presStyleLbl="node1" presStyleIdx="2" presStyleCnt="6">
        <dgm:presLayoutVars>
          <dgm:bulletEnabled val="1"/>
        </dgm:presLayoutVars>
      </dgm:prSet>
      <dgm:spPr/>
      <dgm:t>
        <a:bodyPr/>
        <a:lstStyle/>
        <a:p>
          <a:endParaRPr lang="en-US"/>
        </a:p>
      </dgm:t>
    </dgm:pt>
    <dgm:pt modelId="{2E450C84-EAA8-9D4F-9E7D-89275915DCB5}" type="pres">
      <dgm:prSet presAssocID="{96EEF516-2E1B-4C96-9562-007371D2345F}" presName="sibTrans" presStyleLbl="sibTrans2D1" presStyleIdx="2" presStyleCnt="5"/>
      <dgm:spPr/>
      <dgm:t>
        <a:bodyPr/>
        <a:lstStyle/>
        <a:p>
          <a:endParaRPr lang="en-US"/>
        </a:p>
      </dgm:t>
    </dgm:pt>
    <dgm:pt modelId="{5F7D936D-CB2E-4046-8D1D-B5B7D78C506A}" type="pres">
      <dgm:prSet presAssocID="{96EEF516-2E1B-4C96-9562-007371D2345F}" presName="connectorText" presStyleLbl="sibTrans2D1" presStyleIdx="2" presStyleCnt="5"/>
      <dgm:spPr/>
      <dgm:t>
        <a:bodyPr/>
        <a:lstStyle/>
        <a:p>
          <a:endParaRPr lang="en-US"/>
        </a:p>
      </dgm:t>
    </dgm:pt>
    <dgm:pt modelId="{96F0C0C7-9BF3-744E-9C14-2821E810EF68}" type="pres">
      <dgm:prSet presAssocID="{CAF26C01-3A41-43D7-8A9E-E8C706AD1CAC}" presName="node" presStyleLbl="node1" presStyleIdx="3" presStyleCnt="6">
        <dgm:presLayoutVars>
          <dgm:bulletEnabled val="1"/>
        </dgm:presLayoutVars>
      </dgm:prSet>
      <dgm:spPr/>
      <dgm:t>
        <a:bodyPr/>
        <a:lstStyle/>
        <a:p>
          <a:endParaRPr lang="en-US"/>
        </a:p>
      </dgm:t>
    </dgm:pt>
    <dgm:pt modelId="{EB314DD2-10A7-304E-9C30-7C362592403C}" type="pres">
      <dgm:prSet presAssocID="{33DA8712-C3FA-48CE-AA5D-C4788675263A}" presName="sibTrans" presStyleLbl="sibTrans2D1" presStyleIdx="3" presStyleCnt="5"/>
      <dgm:spPr/>
      <dgm:t>
        <a:bodyPr/>
        <a:lstStyle/>
        <a:p>
          <a:endParaRPr lang="en-US"/>
        </a:p>
      </dgm:t>
    </dgm:pt>
    <dgm:pt modelId="{964BBC03-2559-2B41-B253-053397481769}" type="pres">
      <dgm:prSet presAssocID="{33DA8712-C3FA-48CE-AA5D-C4788675263A}" presName="connectorText" presStyleLbl="sibTrans2D1" presStyleIdx="3" presStyleCnt="5"/>
      <dgm:spPr/>
      <dgm:t>
        <a:bodyPr/>
        <a:lstStyle/>
        <a:p>
          <a:endParaRPr lang="en-US"/>
        </a:p>
      </dgm:t>
    </dgm:pt>
    <dgm:pt modelId="{7F2BE064-12B5-EA4D-A6E5-F3D2B1E049A3}" type="pres">
      <dgm:prSet presAssocID="{AF49834A-4308-4331-AC5F-B238F6B4CFFD}" presName="node" presStyleLbl="node1" presStyleIdx="4" presStyleCnt="6">
        <dgm:presLayoutVars>
          <dgm:bulletEnabled val="1"/>
        </dgm:presLayoutVars>
      </dgm:prSet>
      <dgm:spPr/>
      <dgm:t>
        <a:bodyPr/>
        <a:lstStyle/>
        <a:p>
          <a:endParaRPr lang="en-US"/>
        </a:p>
      </dgm:t>
    </dgm:pt>
    <dgm:pt modelId="{1CD8AD47-167A-224C-8ED4-02999A16ADD6}" type="pres">
      <dgm:prSet presAssocID="{0C8497BC-DE57-4110-86E4-D0D0D501B1CF}" presName="sibTrans" presStyleLbl="sibTrans2D1" presStyleIdx="4" presStyleCnt="5"/>
      <dgm:spPr/>
      <dgm:t>
        <a:bodyPr/>
        <a:lstStyle/>
        <a:p>
          <a:endParaRPr lang="en-US"/>
        </a:p>
      </dgm:t>
    </dgm:pt>
    <dgm:pt modelId="{1E0129C9-8399-CB46-9B04-3066CC9D1532}" type="pres">
      <dgm:prSet presAssocID="{0C8497BC-DE57-4110-86E4-D0D0D501B1CF}" presName="connectorText" presStyleLbl="sibTrans2D1" presStyleIdx="4" presStyleCnt="5"/>
      <dgm:spPr/>
      <dgm:t>
        <a:bodyPr/>
        <a:lstStyle/>
        <a:p>
          <a:endParaRPr lang="en-US"/>
        </a:p>
      </dgm:t>
    </dgm:pt>
    <dgm:pt modelId="{B51D318D-FFF0-4840-A4D7-3F53343CABCE}" type="pres">
      <dgm:prSet presAssocID="{2828F055-D3CC-42EC-B760-D5A3EC92A8FD}" presName="node" presStyleLbl="node1" presStyleIdx="5" presStyleCnt="6">
        <dgm:presLayoutVars>
          <dgm:bulletEnabled val="1"/>
        </dgm:presLayoutVars>
      </dgm:prSet>
      <dgm:spPr/>
      <dgm:t>
        <a:bodyPr/>
        <a:lstStyle/>
        <a:p>
          <a:endParaRPr lang="en-US"/>
        </a:p>
      </dgm:t>
    </dgm:pt>
  </dgm:ptLst>
  <dgm:cxnLst>
    <dgm:cxn modelId="{256EC1F4-9DE5-40FE-8668-951B1083056F}" srcId="{8CC73DA6-909B-4721-9700-92D2329D8A15}" destId="{AF49834A-4308-4331-AC5F-B238F6B4CFFD}" srcOrd="4" destOrd="0" parTransId="{0D6174E9-44B5-4896-940E-30150902699A}" sibTransId="{0C8497BC-DE57-4110-86E4-D0D0D501B1CF}"/>
    <dgm:cxn modelId="{0AA167CE-C681-4111-B76F-DE72B6D4A9B0}" type="presOf" srcId="{2828F055-D3CC-42EC-B760-D5A3EC92A8FD}" destId="{B51D318D-FFF0-4840-A4D7-3F53343CABCE}" srcOrd="0" destOrd="0" presId="urn:microsoft.com/office/officeart/2005/8/layout/process5"/>
    <dgm:cxn modelId="{ED109B85-9B27-432B-B8CF-AA96E284F161}" type="presOf" srcId="{96EEF516-2E1B-4C96-9562-007371D2345F}" destId="{5F7D936D-CB2E-4046-8D1D-B5B7D78C506A}" srcOrd="1" destOrd="0" presId="urn:microsoft.com/office/officeart/2005/8/layout/process5"/>
    <dgm:cxn modelId="{E39943BD-A0E0-46A5-B1ED-A6A00A24DF4F}" type="presOf" srcId="{E1C82CCE-8977-4CC0-A154-4753856F32DD}" destId="{DCB4AF89-0B73-CA43-8CB2-1B170A845762}" srcOrd="0" destOrd="0" presId="urn:microsoft.com/office/officeart/2005/8/layout/process5"/>
    <dgm:cxn modelId="{159E1494-619E-4A48-8F0D-FD1A3A5FACB4}" srcId="{8CC73DA6-909B-4721-9700-92D2329D8A15}" destId="{CAF26C01-3A41-43D7-8A9E-E8C706AD1CAC}" srcOrd="3" destOrd="0" parTransId="{635655C8-16EB-49FB-A4B5-BC9156892C0B}" sibTransId="{33DA8712-C3FA-48CE-AA5D-C4788675263A}"/>
    <dgm:cxn modelId="{24C334E3-332D-48C1-B1F1-3313757F0203}" srcId="{8CC73DA6-909B-4721-9700-92D2329D8A15}" destId="{E1C82CCE-8977-4CC0-A154-4753856F32DD}" srcOrd="1" destOrd="0" parTransId="{A2A68345-CE51-4D39-ABD1-20B9FD36F01D}" sibTransId="{AE7B53E9-C702-47E4-A1A2-BE217441C22B}"/>
    <dgm:cxn modelId="{07964E0E-4168-4302-8AD5-8B4F20C2BB3D}" type="presOf" srcId="{0C8497BC-DE57-4110-86E4-D0D0D501B1CF}" destId="{1CD8AD47-167A-224C-8ED4-02999A16ADD6}" srcOrd="0" destOrd="0" presId="urn:microsoft.com/office/officeart/2005/8/layout/process5"/>
    <dgm:cxn modelId="{107F4274-DD43-4C95-926A-0B24BE3148C1}" type="presOf" srcId="{79EC4336-A908-472B-9228-71B3BEF27A8E}" destId="{FDEFA85C-432C-FA43-8285-89CA7AA61A8A}" srcOrd="0" destOrd="0" presId="urn:microsoft.com/office/officeart/2005/8/layout/process5"/>
    <dgm:cxn modelId="{44CB3143-C792-44B3-96EB-7F04F152ABDA}" srcId="{8CC73DA6-909B-4721-9700-92D2329D8A15}" destId="{2828F055-D3CC-42EC-B760-D5A3EC92A8FD}" srcOrd="5" destOrd="0" parTransId="{0125D4E0-9C20-43C7-84B9-FB98977EE875}" sibTransId="{6F434426-36AA-4AB8-901F-1C6CA5673C50}"/>
    <dgm:cxn modelId="{303B69FC-6483-4D25-94CB-D38BFEC346A3}" type="presOf" srcId="{9E12E107-6B30-4D01-801B-6F358A166B02}" destId="{B079B510-0BB5-314B-BC28-DE6CD95D8425}" srcOrd="0" destOrd="0" presId="urn:microsoft.com/office/officeart/2005/8/layout/process5"/>
    <dgm:cxn modelId="{59ADEEDB-72D0-443D-A7CE-18E25A9E1F6E}" type="presOf" srcId="{AE7B53E9-C702-47E4-A1A2-BE217441C22B}" destId="{3F937ED1-DF51-A945-B5C5-7320F9571A30}" srcOrd="1" destOrd="0" presId="urn:microsoft.com/office/officeart/2005/8/layout/process5"/>
    <dgm:cxn modelId="{3266D308-EC32-4B68-B71A-B6BC7D1E750E}" type="presOf" srcId="{FB12C939-6695-4FAD-8C62-8A74F107FC19}" destId="{E3022D59-9C71-A240-87C0-2BA9F47842C5}" srcOrd="1" destOrd="0" presId="urn:microsoft.com/office/officeart/2005/8/layout/process5"/>
    <dgm:cxn modelId="{18543E5C-D877-4D61-8F6C-C59AB67ECFFF}" type="presOf" srcId="{33DA8712-C3FA-48CE-AA5D-C4788675263A}" destId="{964BBC03-2559-2B41-B253-053397481769}" srcOrd="1" destOrd="0" presId="urn:microsoft.com/office/officeart/2005/8/layout/process5"/>
    <dgm:cxn modelId="{01AAB1E0-B5EF-4DF1-BA41-054676B0C45B}" srcId="{8CC73DA6-909B-4721-9700-92D2329D8A15}" destId="{9E12E107-6B30-4D01-801B-6F358A166B02}" srcOrd="2" destOrd="0" parTransId="{B3E2C308-A7DB-4937-B115-3D3705328B90}" sibTransId="{96EEF516-2E1B-4C96-9562-007371D2345F}"/>
    <dgm:cxn modelId="{0CC66AE7-29E3-46C8-9985-4F2E8744F3B1}" type="presOf" srcId="{8CC73DA6-909B-4721-9700-92D2329D8A15}" destId="{E19C6170-1AB6-454C-A05A-86AB73EB598C}" srcOrd="0" destOrd="0" presId="urn:microsoft.com/office/officeart/2005/8/layout/process5"/>
    <dgm:cxn modelId="{C9749438-C0FD-418F-89D2-52782562F4F8}" type="presOf" srcId="{AF49834A-4308-4331-AC5F-B238F6B4CFFD}" destId="{7F2BE064-12B5-EA4D-A6E5-F3D2B1E049A3}" srcOrd="0" destOrd="0" presId="urn:microsoft.com/office/officeart/2005/8/layout/process5"/>
    <dgm:cxn modelId="{05CCC7AD-5C07-4FAB-AF21-AF8410287A0C}" type="presOf" srcId="{0C8497BC-DE57-4110-86E4-D0D0D501B1CF}" destId="{1E0129C9-8399-CB46-9B04-3066CC9D1532}" srcOrd="1" destOrd="0" presId="urn:microsoft.com/office/officeart/2005/8/layout/process5"/>
    <dgm:cxn modelId="{43ED4E25-98A9-42A1-A4D4-80F956E7BEAE}" type="presOf" srcId="{FB12C939-6695-4FAD-8C62-8A74F107FC19}" destId="{BA4910A9-AA94-7843-A61D-61AA24CCB7B6}" srcOrd="0" destOrd="0" presId="urn:microsoft.com/office/officeart/2005/8/layout/process5"/>
    <dgm:cxn modelId="{0BE10432-805A-451B-9C02-02823950E78C}" type="presOf" srcId="{AE7B53E9-C702-47E4-A1A2-BE217441C22B}" destId="{D89A2978-A157-0240-A545-AABB6FA947BD}" srcOrd="0" destOrd="0" presId="urn:microsoft.com/office/officeart/2005/8/layout/process5"/>
    <dgm:cxn modelId="{0E048BEF-2696-444B-B90B-24E4C9F9E95E}" type="presOf" srcId="{33DA8712-C3FA-48CE-AA5D-C4788675263A}" destId="{EB314DD2-10A7-304E-9C30-7C362592403C}" srcOrd="0" destOrd="0" presId="urn:microsoft.com/office/officeart/2005/8/layout/process5"/>
    <dgm:cxn modelId="{A29A5D81-0A4C-427C-A6EC-C05501B74899}" type="presOf" srcId="{CAF26C01-3A41-43D7-8A9E-E8C706AD1CAC}" destId="{96F0C0C7-9BF3-744E-9C14-2821E810EF68}" srcOrd="0" destOrd="0" presId="urn:microsoft.com/office/officeart/2005/8/layout/process5"/>
    <dgm:cxn modelId="{CB58E3AF-0266-47AB-8B91-639FC18DF58C}" type="presOf" srcId="{96EEF516-2E1B-4C96-9562-007371D2345F}" destId="{2E450C84-EAA8-9D4F-9E7D-89275915DCB5}" srcOrd="0" destOrd="0" presId="urn:microsoft.com/office/officeart/2005/8/layout/process5"/>
    <dgm:cxn modelId="{406A0DF1-A048-4833-BC4B-59695FFD655C}" srcId="{8CC73DA6-909B-4721-9700-92D2329D8A15}" destId="{79EC4336-A908-472B-9228-71B3BEF27A8E}" srcOrd="0" destOrd="0" parTransId="{28815B68-63B3-4DA9-AD49-7037E4D3B9CE}" sibTransId="{FB12C939-6695-4FAD-8C62-8A74F107FC19}"/>
    <dgm:cxn modelId="{A47CC1DD-C56D-4C32-8332-13180D53FB41}" type="presParOf" srcId="{E19C6170-1AB6-454C-A05A-86AB73EB598C}" destId="{FDEFA85C-432C-FA43-8285-89CA7AA61A8A}" srcOrd="0" destOrd="0" presId="urn:microsoft.com/office/officeart/2005/8/layout/process5"/>
    <dgm:cxn modelId="{533872A2-4096-498F-871B-786EA5E66178}" type="presParOf" srcId="{E19C6170-1AB6-454C-A05A-86AB73EB598C}" destId="{BA4910A9-AA94-7843-A61D-61AA24CCB7B6}" srcOrd="1" destOrd="0" presId="urn:microsoft.com/office/officeart/2005/8/layout/process5"/>
    <dgm:cxn modelId="{DF4F5540-493C-4E70-8285-F37841082940}" type="presParOf" srcId="{BA4910A9-AA94-7843-A61D-61AA24CCB7B6}" destId="{E3022D59-9C71-A240-87C0-2BA9F47842C5}" srcOrd="0" destOrd="0" presId="urn:microsoft.com/office/officeart/2005/8/layout/process5"/>
    <dgm:cxn modelId="{7109280F-1E08-4B09-8DEE-9C9E377EBF3E}" type="presParOf" srcId="{E19C6170-1AB6-454C-A05A-86AB73EB598C}" destId="{DCB4AF89-0B73-CA43-8CB2-1B170A845762}" srcOrd="2" destOrd="0" presId="urn:microsoft.com/office/officeart/2005/8/layout/process5"/>
    <dgm:cxn modelId="{AF953992-C961-4802-9F73-8C182986B7B7}" type="presParOf" srcId="{E19C6170-1AB6-454C-A05A-86AB73EB598C}" destId="{D89A2978-A157-0240-A545-AABB6FA947BD}" srcOrd="3" destOrd="0" presId="urn:microsoft.com/office/officeart/2005/8/layout/process5"/>
    <dgm:cxn modelId="{5C16F05B-919A-40A1-B95C-E257B5CC2CB8}" type="presParOf" srcId="{D89A2978-A157-0240-A545-AABB6FA947BD}" destId="{3F937ED1-DF51-A945-B5C5-7320F9571A30}" srcOrd="0" destOrd="0" presId="urn:microsoft.com/office/officeart/2005/8/layout/process5"/>
    <dgm:cxn modelId="{F322B306-0763-4F90-A740-2F4FE486156A}" type="presParOf" srcId="{E19C6170-1AB6-454C-A05A-86AB73EB598C}" destId="{B079B510-0BB5-314B-BC28-DE6CD95D8425}" srcOrd="4" destOrd="0" presId="urn:microsoft.com/office/officeart/2005/8/layout/process5"/>
    <dgm:cxn modelId="{A48D08DF-B14F-4EA9-A824-8194712484BC}" type="presParOf" srcId="{E19C6170-1AB6-454C-A05A-86AB73EB598C}" destId="{2E450C84-EAA8-9D4F-9E7D-89275915DCB5}" srcOrd="5" destOrd="0" presId="urn:microsoft.com/office/officeart/2005/8/layout/process5"/>
    <dgm:cxn modelId="{42D289B7-3CB5-4C8C-8872-8DA8C9B3505B}" type="presParOf" srcId="{2E450C84-EAA8-9D4F-9E7D-89275915DCB5}" destId="{5F7D936D-CB2E-4046-8D1D-B5B7D78C506A}" srcOrd="0" destOrd="0" presId="urn:microsoft.com/office/officeart/2005/8/layout/process5"/>
    <dgm:cxn modelId="{2579B1E3-FA8B-4B1E-8732-1910F80E574E}" type="presParOf" srcId="{E19C6170-1AB6-454C-A05A-86AB73EB598C}" destId="{96F0C0C7-9BF3-744E-9C14-2821E810EF68}" srcOrd="6" destOrd="0" presId="urn:microsoft.com/office/officeart/2005/8/layout/process5"/>
    <dgm:cxn modelId="{6EE331C0-1A02-4014-999E-69A440E2A06D}" type="presParOf" srcId="{E19C6170-1AB6-454C-A05A-86AB73EB598C}" destId="{EB314DD2-10A7-304E-9C30-7C362592403C}" srcOrd="7" destOrd="0" presId="urn:microsoft.com/office/officeart/2005/8/layout/process5"/>
    <dgm:cxn modelId="{947714C4-A6E3-4948-8D50-0B3769EE253D}" type="presParOf" srcId="{EB314DD2-10A7-304E-9C30-7C362592403C}" destId="{964BBC03-2559-2B41-B253-053397481769}" srcOrd="0" destOrd="0" presId="urn:microsoft.com/office/officeart/2005/8/layout/process5"/>
    <dgm:cxn modelId="{7170A020-93F7-42B1-BE11-8B9E8DA4F099}" type="presParOf" srcId="{E19C6170-1AB6-454C-A05A-86AB73EB598C}" destId="{7F2BE064-12B5-EA4D-A6E5-F3D2B1E049A3}" srcOrd="8" destOrd="0" presId="urn:microsoft.com/office/officeart/2005/8/layout/process5"/>
    <dgm:cxn modelId="{9BED92F1-D834-46EB-B9A8-DE258546F166}" type="presParOf" srcId="{E19C6170-1AB6-454C-A05A-86AB73EB598C}" destId="{1CD8AD47-167A-224C-8ED4-02999A16ADD6}" srcOrd="9" destOrd="0" presId="urn:microsoft.com/office/officeart/2005/8/layout/process5"/>
    <dgm:cxn modelId="{9E63F14D-BE7B-4BCB-A24D-B1A041127DC3}" type="presParOf" srcId="{1CD8AD47-167A-224C-8ED4-02999A16ADD6}" destId="{1E0129C9-8399-CB46-9B04-3066CC9D1532}" srcOrd="0" destOrd="0" presId="urn:microsoft.com/office/officeart/2005/8/layout/process5"/>
    <dgm:cxn modelId="{D3737F14-DC9A-47E9-ACBE-017EDFF1CECB}" type="presParOf" srcId="{E19C6170-1AB6-454C-A05A-86AB73EB598C}" destId="{B51D318D-FFF0-4840-A4D7-3F53343CABCE}"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A90C66-46DE-4CAA-8FD1-F120D4B9715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5457609-C204-41CE-A368-B7CE6691ACF8}">
      <dgm:prSet phldrT="[Text]"/>
      <dgm:spPr>
        <a:solidFill>
          <a:srgbClr val="ADAFAA"/>
        </a:solidFill>
        <a:scene3d>
          <a:camera prst="orthographicFront"/>
          <a:lightRig rig="threePt" dir="t"/>
        </a:scene3d>
        <a:sp3d>
          <a:bevelT/>
        </a:sp3d>
      </dgm:spPr>
      <dgm:t>
        <a:bodyPr/>
        <a:lstStyle/>
        <a:p>
          <a:pPr marL="339725" indent="-339725"/>
          <a:r>
            <a:rPr lang="en-US" dirty="0">
              <a:solidFill>
                <a:schemeClr val="tx1"/>
              </a:solidFill>
            </a:rPr>
            <a:t>1. You will be divided into three groups.</a:t>
          </a:r>
        </a:p>
      </dgm:t>
    </dgm:pt>
    <dgm:pt modelId="{E0E73178-EFF1-410E-8381-4CEFE3522285}" type="parTrans" cxnId="{5E2D2BB0-714B-4138-81FF-CA5C8F36FC36}">
      <dgm:prSet/>
      <dgm:spPr/>
      <dgm:t>
        <a:bodyPr/>
        <a:lstStyle/>
        <a:p>
          <a:endParaRPr lang="en-US"/>
        </a:p>
      </dgm:t>
    </dgm:pt>
    <dgm:pt modelId="{4CFD00FB-2E4D-4450-B2B3-1DF8AABA8D96}" type="sibTrans" cxnId="{5E2D2BB0-714B-4138-81FF-CA5C8F36FC36}">
      <dgm:prSet/>
      <dgm:spPr>
        <a:solidFill>
          <a:srgbClr val="A09151">
            <a:alpha val="89804"/>
          </a:srgbClr>
        </a:solidFill>
        <a:scene3d>
          <a:camera prst="orthographicFront"/>
          <a:lightRig rig="threePt" dir="t"/>
        </a:scene3d>
        <a:sp3d>
          <a:bevelT/>
        </a:sp3d>
      </dgm:spPr>
      <dgm:t>
        <a:bodyPr/>
        <a:lstStyle/>
        <a:p>
          <a:endParaRPr lang="en-US" dirty="0"/>
        </a:p>
      </dgm:t>
    </dgm:pt>
    <dgm:pt modelId="{142E5503-97F2-4772-A392-0247E3D6CEFF}">
      <dgm:prSet phldrT="[Text]"/>
      <dgm:spPr>
        <a:solidFill>
          <a:srgbClr val="ADAFAA"/>
        </a:solidFill>
        <a:scene3d>
          <a:camera prst="orthographicFront"/>
          <a:lightRig rig="threePt" dir="t"/>
        </a:scene3d>
        <a:sp3d>
          <a:bevelT/>
        </a:sp3d>
      </dgm:spPr>
      <dgm:t>
        <a:bodyPr/>
        <a:lstStyle/>
        <a:p>
          <a:r>
            <a:rPr lang="en-US" dirty="0">
              <a:solidFill>
                <a:schemeClr val="tx1"/>
              </a:solidFill>
            </a:rPr>
            <a:t>2. Together, brainstorm documents or key information to gather when financially planning for deployment.</a:t>
          </a:r>
        </a:p>
      </dgm:t>
    </dgm:pt>
    <dgm:pt modelId="{58D81126-97C3-4446-B6D9-B4EE5287C7E5}" type="parTrans" cxnId="{D7B8F081-5F62-4B7E-8B14-CEDA1F2360F5}">
      <dgm:prSet/>
      <dgm:spPr/>
      <dgm:t>
        <a:bodyPr/>
        <a:lstStyle/>
        <a:p>
          <a:endParaRPr lang="en-US"/>
        </a:p>
      </dgm:t>
    </dgm:pt>
    <dgm:pt modelId="{031C4FE8-C440-4D3B-9D6D-B7EFED56D2A4}" type="sibTrans" cxnId="{D7B8F081-5F62-4B7E-8B14-CEDA1F2360F5}">
      <dgm:prSet/>
      <dgm:spPr>
        <a:solidFill>
          <a:srgbClr val="A09151">
            <a:alpha val="90000"/>
          </a:srgbClr>
        </a:solidFill>
        <a:scene3d>
          <a:camera prst="orthographicFront"/>
          <a:lightRig rig="threePt" dir="t"/>
        </a:scene3d>
        <a:sp3d>
          <a:bevelT/>
        </a:sp3d>
      </dgm:spPr>
      <dgm:t>
        <a:bodyPr/>
        <a:lstStyle/>
        <a:p>
          <a:endParaRPr lang="en-US" dirty="0"/>
        </a:p>
      </dgm:t>
    </dgm:pt>
    <dgm:pt modelId="{CD98CFC3-C0A8-4A79-AE8D-B15778CD2CEA}" type="pres">
      <dgm:prSet presAssocID="{B9A90C66-46DE-4CAA-8FD1-F120D4B9715A}" presName="outerComposite" presStyleCnt="0">
        <dgm:presLayoutVars>
          <dgm:chMax val="5"/>
          <dgm:dir/>
          <dgm:resizeHandles val="exact"/>
        </dgm:presLayoutVars>
      </dgm:prSet>
      <dgm:spPr/>
      <dgm:t>
        <a:bodyPr/>
        <a:lstStyle/>
        <a:p>
          <a:endParaRPr lang="en-US"/>
        </a:p>
      </dgm:t>
    </dgm:pt>
    <dgm:pt modelId="{1418F746-9CB6-4A7C-8A54-4574FFE7EF6A}" type="pres">
      <dgm:prSet presAssocID="{B9A90C66-46DE-4CAA-8FD1-F120D4B9715A}" presName="dummyMaxCanvas" presStyleCnt="0">
        <dgm:presLayoutVars/>
      </dgm:prSet>
      <dgm:spPr/>
    </dgm:pt>
    <dgm:pt modelId="{06FE42B1-6B2D-414C-8FF8-9D0B39E81F0D}" type="pres">
      <dgm:prSet presAssocID="{B9A90C66-46DE-4CAA-8FD1-F120D4B9715A}" presName="TwoNodes_1" presStyleLbl="node1" presStyleIdx="0" presStyleCnt="2">
        <dgm:presLayoutVars>
          <dgm:bulletEnabled val="1"/>
        </dgm:presLayoutVars>
      </dgm:prSet>
      <dgm:spPr/>
      <dgm:t>
        <a:bodyPr/>
        <a:lstStyle/>
        <a:p>
          <a:endParaRPr lang="en-US"/>
        </a:p>
      </dgm:t>
    </dgm:pt>
    <dgm:pt modelId="{27BE031D-7AC3-42B8-96C6-8CD8CFC48FE9}" type="pres">
      <dgm:prSet presAssocID="{B9A90C66-46DE-4CAA-8FD1-F120D4B9715A}" presName="TwoNodes_2" presStyleLbl="node1" presStyleIdx="1" presStyleCnt="2">
        <dgm:presLayoutVars>
          <dgm:bulletEnabled val="1"/>
        </dgm:presLayoutVars>
      </dgm:prSet>
      <dgm:spPr/>
      <dgm:t>
        <a:bodyPr/>
        <a:lstStyle/>
        <a:p>
          <a:endParaRPr lang="en-US"/>
        </a:p>
      </dgm:t>
    </dgm:pt>
    <dgm:pt modelId="{55ED5B40-4F74-471F-B095-4C173DC4E364}" type="pres">
      <dgm:prSet presAssocID="{B9A90C66-46DE-4CAA-8FD1-F120D4B9715A}" presName="TwoConn_1-2" presStyleLbl="fgAccFollowNode1" presStyleIdx="0" presStyleCnt="1">
        <dgm:presLayoutVars>
          <dgm:bulletEnabled val="1"/>
        </dgm:presLayoutVars>
      </dgm:prSet>
      <dgm:spPr/>
      <dgm:t>
        <a:bodyPr/>
        <a:lstStyle/>
        <a:p>
          <a:endParaRPr lang="en-US"/>
        </a:p>
      </dgm:t>
    </dgm:pt>
    <dgm:pt modelId="{ED561F3D-E043-48F4-91F0-AD06CF372134}" type="pres">
      <dgm:prSet presAssocID="{B9A90C66-46DE-4CAA-8FD1-F120D4B9715A}" presName="TwoNodes_1_text" presStyleLbl="node1" presStyleIdx="1" presStyleCnt="2">
        <dgm:presLayoutVars>
          <dgm:bulletEnabled val="1"/>
        </dgm:presLayoutVars>
      </dgm:prSet>
      <dgm:spPr/>
      <dgm:t>
        <a:bodyPr/>
        <a:lstStyle/>
        <a:p>
          <a:endParaRPr lang="en-US"/>
        </a:p>
      </dgm:t>
    </dgm:pt>
    <dgm:pt modelId="{C24CA75D-64AD-4BCC-A6C5-71A827151C5C}" type="pres">
      <dgm:prSet presAssocID="{B9A90C66-46DE-4CAA-8FD1-F120D4B9715A}" presName="TwoNodes_2_text" presStyleLbl="node1" presStyleIdx="1" presStyleCnt="2">
        <dgm:presLayoutVars>
          <dgm:bulletEnabled val="1"/>
        </dgm:presLayoutVars>
      </dgm:prSet>
      <dgm:spPr/>
      <dgm:t>
        <a:bodyPr/>
        <a:lstStyle/>
        <a:p>
          <a:endParaRPr lang="en-US"/>
        </a:p>
      </dgm:t>
    </dgm:pt>
  </dgm:ptLst>
  <dgm:cxnLst>
    <dgm:cxn modelId="{42A4BAB3-1319-4A98-A80B-C33FA73F37F8}" type="presOf" srcId="{142E5503-97F2-4772-A392-0247E3D6CEFF}" destId="{27BE031D-7AC3-42B8-96C6-8CD8CFC48FE9}" srcOrd="0" destOrd="0" presId="urn:microsoft.com/office/officeart/2005/8/layout/vProcess5"/>
    <dgm:cxn modelId="{F33F3479-FA02-4BAA-A3A5-AC7F70183D2D}" type="presOf" srcId="{45457609-C204-41CE-A368-B7CE6691ACF8}" destId="{06FE42B1-6B2D-414C-8FF8-9D0B39E81F0D}" srcOrd="0" destOrd="0" presId="urn:microsoft.com/office/officeart/2005/8/layout/vProcess5"/>
    <dgm:cxn modelId="{C80E3A5B-78E7-42B0-9081-F23B9A7B43E2}" type="presOf" srcId="{45457609-C204-41CE-A368-B7CE6691ACF8}" destId="{ED561F3D-E043-48F4-91F0-AD06CF372134}" srcOrd="1" destOrd="0" presId="urn:microsoft.com/office/officeart/2005/8/layout/vProcess5"/>
    <dgm:cxn modelId="{5E2D2BB0-714B-4138-81FF-CA5C8F36FC36}" srcId="{B9A90C66-46DE-4CAA-8FD1-F120D4B9715A}" destId="{45457609-C204-41CE-A368-B7CE6691ACF8}" srcOrd="0" destOrd="0" parTransId="{E0E73178-EFF1-410E-8381-4CEFE3522285}" sibTransId="{4CFD00FB-2E4D-4450-B2B3-1DF8AABA8D96}"/>
    <dgm:cxn modelId="{F246F189-DE41-4C43-8867-954FD672250E}" type="presOf" srcId="{142E5503-97F2-4772-A392-0247E3D6CEFF}" destId="{C24CA75D-64AD-4BCC-A6C5-71A827151C5C}" srcOrd="1" destOrd="0" presId="urn:microsoft.com/office/officeart/2005/8/layout/vProcess5"/>
    <dgm:cxn modelId="{EE4B2A96-4F75-4072-A97F-75C8B540F7A6}" type="presOf" srcId="{B9A90C66-46DE-4CAA-8FD1-F120D4B9715A}" destId="{CD98CFC3-C0A8-4A79-AE8D-B15778CD2CEA}" srcOrd="0" destOrd="0" presId="urn:microsoft.com/office/officeart/2005/8/layout/vProcess5"/>
    <dgm:cxn modelId="{86E75CF0-6312-470F-9605-A416DEC7EB2E}" type="presOf" srcId="{4CFD00FB-2E4D-4450-B2B3-1DF8AABA8D96}" destId="{55ED5B40-4F74-471F-B095-4C173DC4E364}" srcOrd="0" destOrd="0" presId="urn:microsoft.com/office/officeart/2005/8/layout/vProcess5"/>
    <dgm:cxn modelId="{D7B8F081-5F62-4B7E-8B14-CEDA1F2360F5}" srcId="{B9A90C66-46DE-4CAA-8FD1-F120D4B9715A}" destId="{142E5503-97F2-4772-A392-0247E3D6CEFF}" srcOrd="1" destOrd="0" parTransId="{58D81126-97C3-4446-B6D9-B4EE5287C7E5}" sibTransId="{031C4FE8-C440-4D3B-9D6D-B7EFED56D2A4}"/>
    <dgm:cxn modelId="{533522D6-92C6-4708-BC25-110EA09E0933}" type="presParOf" srcId="{CD98CFC3-C0A8-4A79-AE8D-B15778CD2CEA}" destId="{1418F746-9CB6-4A7C-8A54-4574FFE7EF6A}" srcOrd="0" destOrd="0" presId="urn:microsoft.com/office/officeart/2005/8/layout/vProcess5"/>
    <dgm:cxn modelId="{DE849495-03B8-4BC1-AD6D-F51FF9D388AD}" type="presParOf" srcId="{CD98CFC3-C0A8-4A79-AE8D-B15778CD2CEA}" destId="{06FE42B1-6B2D-414C-8FF8-9D0B39E81F0D}" srcOrd="1" destOrd="0" presId="urn:microsoft.com/office/officeart/2005/8/layout/vProcess5"/>
    <dgm:cxn modelId="{D1417AC5-0FAA-4FA6-BFC3-7B13A0593F57}" type="presParOf" srcId="{CD98CFC3-C0A8-4A79-AE8D-B15778CD2CEA}" destId="{27BE031D-7AC3-42B8-96C6-8CD8CFC48FE9}" srcOrd="2" destOrd="0" presId="urn:microsoft.com/office/officeart/2005/8/layout/vProcess5"/>
    <dgm:cxn modelId="{752EB210-895C-4EE0-914D-E486D3B75DBD}" type="presParOf" srcId="{CD98CFC3-C0A8-4A79-AE8D-B15778CD2CEA}" destId="{55ED5B40-4F74-471F-B095-4C173DC4E364}" srcOrd="3" destOrd="0" presId="urn:microsoft.com/office/officeart/2005/8/layout/vProcess5"/>
    <dgm:cxn modelId="{BC9BACC9-9ED1-4303-A09D-A734B7B75995}" type="presParOf" srcId="{CD98CFC3-C0A8-4A79-AE8D-B15778CD2CEA}" destId="{ED561F3D-E043-48F4-91F0-AD06CF372134}" srcOrd="4" destOrd="0" presId="urn:microsoft.com/office/officeart/2005/8/layout/vProcess5"/>
    <dgm:cxn modelId="{F38BC2B2-0439-43EB-90EB-98B024442D5A}" type="presParOf" srcId="{CD98CFC3-C0A8-4A79-AE8D-B15778CD2CEA}" destId="{C24CA75D-64AD-4BCC-A6C5-71A827151C5C}"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5A56B6-7535-484C-8383-CB5E1AAD193B}" type="doc">
      <dgm:prSet loTypeId="urn:microsoft.com/office/officeart/2005/8/layout/default" loCatId="list" qsTypeId="urn:microsoft.com/office/officeart/2005/8/quickstyle/simple1" qsCatId="simple" csTypeId="urn:microsoft.com/office/officeart/2005/8/colors/colorful1#2" csCatId="colorful" phldr="1"/>
      <dgm:spPr/>
      <dgm:t>
        <a:bodyPr/>
        <a:lstStyle/>
        <a:p>
          <a:endParaRPr lang="en-US"/>
        </a:p>
      </dgm:t>
    </dgm:pt>
    <dgm:pt modelId="{36A248C0-59A1-441B-8800-0E1FB70CFFAF}">
      <dgm:prSet phldrT="[Text]"/>
      <dgm:spPr>
        <a:xfrm>
          <a:off x="0" y="498971"/>
          <a:ext cx="2617390" cy="1570434"/>
        </a:xfrm>
        <a:prstGeom prst="rect">
          <a:avLst/>
        </a:prstGeom>
        <a:solidFill>
          <a:srgbClr val="294171">
            <a:lumMod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Franklin Gothic Medium"/>
              <a:ea typeface="+mn-ea"/>
              <a:cs typeface="+mn-cs"/>
            </a:rPr>
            <a:t>Assistance</a:t>
          </a:r>
        </a:p>
      </dgm:t>
    </dgm:pt>
    <dgm:pt modelId="{4042D864-3DF6-4FA6-8ADD-92BAC7BEC355}" type="parTrans" cxnId="{F0D2ABC4-CF9D-496F-A98F-AFA2233C6152}">
      <dgm:prSet/>
      <dgm:spPr/>
      <dgm:t>
        <a:bodyPr/>
        <a:lstStyle/>
        <a:p>
          <a:endParaRPr lang="en-US"/>
        </a:p>
      </dgm:t>
    </dgm:pt>
    <dgm:pt modelId="{D1B67547-9383-4204-B3A0-83FD9DA23312}" type="sibTrans" cxnId="{F0D2ABC4-CF9D-496F-A98F-AFA2233C6152}">
      <dgm:prSet/>
      <dgm:spPr/>
      <dgm:t>
        <a:bodyPr/>
        <a:lstStyle/>
        <a:p>
          <a:endParaRPr lang="en-US"/>
        </a:p>
      </dgm:t>
    </dgm:pt>
    <dgm:pt modelId="{2106B0BC-9931-44CE-ACC2-F8977ADD562E}">
      <dgm:prSet phldrT="[Text]"/>
      <dgm:spPr>
        <a:xfrm>
          <a:off x="2879129" y="498971"/>
          <a:ext cx="2617390" cy="1570434"/>
        </a:xfrm>
        <a:prstGeom prst="rect">
          <a:avLst/>
        </a:prstGeom>
        <a:solidFill>
          <a:srgbClr val="8E887C">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Franklin Gothic Medium"/>
              <a:ea typeface="+mn-ea"/>
              <a:cs typeface="+mn-cs"/>
            </a:rPr>
            <a:t>Allotments</a:t>
          </a:r>
        </a:p>
      </dgm:t>
    </dgm:pt>
    <dgm:pt modelId="{FADCE9F0-63FB-411B-94FC-FCDE1026DF4F}" type="parTrans" cxnId="{C9E03B5B-63C8-4684-B166-FDCD2A3A41C8}">
      <dgm:prSet/>
      <dgm:spPr/>
      <dgm:t>
        <a:bodyPr/>
        <a:lstStyle/>
        <a:p>
          <a:endParaRPr lang="en-US"/>
        </a:p>
      </dgm:t>
    </dgm:pt>
    <dgm:pt modelId="{60A145ED-9B64-4450-9E60-00485015EFB1}" type="sibTrans" cxnId="{C9E03B5B-63C8-4684-B166-FDCD2A3A41C8}">
      <dgm:prSet/>
      <dgm:spPr/>
      <dgm:t>
        <a:bodyPr/>
        <a:lstStyle/>
        <a:p>
          <a:endParaRPr lang="en-US"/>
        </a:p>
      </dgm:t>
    </dgm:pt>
    <dgm:pt modelId="{B95EF042-9F7D-4F8D-96DB-7AA5AC2A8FCC}">
      <dgm:prSet phldrT="[Text]"/>
      <dgm:spPr>
        <a:xfrm>
          <a:off x="5758259" y="498971"/>
          <a:ext cx="2617390" cy="1570434"/>
        </a:xfrm>
        <a:prstGeom prst="rect">
          <a:avLst/>
        </a:prstGeom>
        <a:solidFill>
          <a:srgbClr val="83473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Franklin Gothic Medium"/>
              <a:ea typeface="+mn-ea"/>
              <a:cs typeface="+mn-cs"/>
            </a:rPr>
            <a:t>Split-Pay</a:t>
          </a:r>
        </a:p>
      </dgm:t>
    </dgm:pt>
    <dgm:pt modelId="{7DFD2F33-0558-4558-8E61-39E2769EACE0}" type="parTrans" cxnId="{186ADC1B-42B2-435B-8283-6DC2C14C924D}">
      <dgm:prSet/>
      <dgm:spPr/>
      <dgm:t>
        <a:bodyPr/>
        <a:lstStyle/>
        <a:p>
          <a:endParaRPr lang="en-US"/>
        </a:p>
      </dgm:t>
    </dgm:pt>
    <dgm:pt modelId="{3A6F4657-90C2-4B04-BF45-9316067D3D6D}" type="sibTrans" cxnId="{186ADC1B-42B2-435B-8283-6DC2C14C924D}">
      <dgm:prSet/>
      <dgm:spPr/>
      <dgm:t>
        <a:bodyPr/>
        <a:lstStyle/>
        <a:p>
          <a:endParaRPr lang="en-US"/>
        </a:p>
      </dgm:t>
    </dgm:pt>
    <dgm:pt modelId="{73E6DE39-5208-4413-9F75-F06511D1A6EC}">
      <dgm:prSet phldrT="[Text]"/>
      <dgm:spPr>
        <a:xfrm>
          <a:off x="1439564" y="2331144"/>
          <a:ext cx="2617390" cy="1570434"/>
        </a:xfrm>
        <a:prstGeom prst="rect">
          <a:avLst/>
        </a:prstGeom>
        <a:solidFill>
          <a:srgbClr val="5A1705">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Franklin Gothic Medium"/>
              <a:ea typeface="+mn-ea"/>
              <a:cs typeface="+mn-cs"/>
            </a:rPr>
            <a:t>Automatic Transfer</a:t>
          </a:r>
        </a:p>
      </dgm:t>
    </dgm:pt>
    <dgm:pt modelId="{9297A985-D53B-4D1E-B267-0497A7CAFFBE}" type="parTrans" cxnId="{8323922B-2AB3-47C8-B3F9-1E97B71CE0DB}">
      <dgm:prSet/>
      <dgm:spPr/>
      <dgm:t>
        <a:bodyPr/>
        <a:lstStyle/>
        <a:p>
          <a:endParaRPr lang="en-US"/>
        </a:p>
      </dgm:t>
    </dgm:pt>
    <dgm:pt modelId="{3FAE6D46-3BA7-4A72-8ADF-361BA54BC9D0}" type="sibTrans" cxnId="{8323922B-2AB3-47C8-B3F9-1E97B71CE0DB}">
      <dgm:prSet/>
      <dgm:spPr/>
      <dgm:t>
        <a:bodyPr/>
        <a:lstStyle/>
        <a:p>
          <a:endParaRPr lang="en-US"/>
        </a:p>
      </dgm:t>
    </dgm:pt>
    <dgm:pt modelId="{9AA69DB6-CB87-4090-B2A7-D7E224755EB6}">
      <dgm:prSet phldrT="[Text]"/>
      <dgm:spPr>
        <a:xfrm>
          <a:off x="4318694" y="2331144"/>
          <a:ext cx="2617390" cy="1570434"/>
        </a:xfrm>
        <a:prstGeom prst="rect">
          <a:avLst/>
        </a:prstGeom>
        <a:solidFill>
          <a:srgbClr val="A0A16A">
            <a:lumMod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Franklin Gothic Medium"/>
              <a:ea typeface="+mn-ea"/>
              <a:cs typeface="+mn-cs"/>
            </a:rPr>
            <a:t>Electronic </a:t>
          </a:r>
          <a:br>
            <a:rPr lang="en-US" dirty="0">
              <a:solidFill>
                <a:sysClr val="window" lastClr="FFFFFF"/>
              </a:solidFill>
              <a:latin typeface="Franklin Gothic Medium"/>
              <a:ea typeface="+mn-ea"/>
              <a:cs typeface="+mn-cs"/>
            </a:rPr>
          </a:br>
          <a:r>
            <a:rPr lang="en-US" dirty="0">
              <a:solidFill>
                <a:sysClr val="window" lastClr="FFFFFF"/>
              </a:solidFill>
              <a:latin typeface="Franklin Gothic Medium"/>
              <a:ea typeface="+mn-ea"/>
              <a:cs typeface="+mn-cs"/>
            </a:rPr>
            <a:t>Bill Pay</a:t>
          </a:r>
        </a:p>
      </dgm:t>
    </dgm:pt>
    <dgm:pt modelId="{31EFD99E-1202-4DE1-8DFC-E4FCFD7D0EBA}" type="parTrans" cxnId="{312B9A56-AA1D-457D-B1C7-00781FF9384A}">
      <dgm:prSet/>
      <dgm:spPr/>
      <dgm:t>
        <a:bodyPr/>
        <a:lstStyle/>
        <a:p>
          <a:endParaRPr lang="en-US"/>
        </a:p>
      </dgm:t>
    </dgm:pt>
    <dgm:pt modelId="{2F61A772-9EAC-44D0-A8C0-D7C4F56974B4}" type="sibTrans" cxnId="{312B9A56-AA1D-457D-B1C7-00781FF9384A}">
      <dgm:prSet/>
      <dgm:spPr/>
      <dgm:t>
        <a:bodyPr/>
        <a:lstStyle/>
        <a:p>
          <a:endParaRPr lang="en-US"/>
        </a:p>
      </dgm:t>
    </dgm:pt>
    <dgm:pt modelId="{3D23F150-C354-476D-81EA-85C85B0993AA}" type="pres">
      <dgm:prSet presAssocID="{5B5A56B6-7535-484C-8383-CB5E1AAD193B}" presName="diagram" presStyleCnt="0">
        <dgm:presLayoutVars>
          <dgm:dir/>
          <dgm:resizeHandles val="exact"/>
        </dgm:presLayoutVars>
      </dgm:prSet>
      <dgm:spPr/>
      <dgm:t>
        <a:bodyPr/>
        <a:lstStyle/>
        <a:p>
          <a:endParaRPr lang="en-US"/>
        </a:p>
      </dgm:t>
    </dgm:pt>
    <dgm:pt modelId="{C4646AED-04C1-4B3E-9C5F-ED110CC937A6}" type="pres">
      <dgm:prSet presAssocID="{36A248C0-59A1-441B-8800-0E1FB70CFFAF}" presName="node" presStyleLbl="node1" presStyleIdx="0" presStyleCnt="5">
        <dgm:presLayoutVars>
          <dgm:bulletEnabled val="1"/>
        </dgm:presLayoutVars>
      </dgm:prSet>
      <dgm:spPr/>
      <dgm:t>
        <a:bodyPr/>
        <a:lstStyle/>
        <a:p>
          <a:endParaRPr lang="en-US"/>
        </a:p>
      </dgm:t>
    </dgm:pt>
    <dgm:pt modelId="{79B11C17-9AA1-48C4-8EDD-2900C90EB458}" type="pres">
      <dgm:prSet presAssocID="{D1B67547-9383-4204-B3A0-83FD9DA23312}" presName="sibTrans" presStyleCnt="0"/>
      <dgm:spPr/>
    </dgm:pt>
    <dgm:pt modelId="{8255E212-3EF9-468B-B229-FE96E54CD690}" type="pres">
      <dgm:prSet presAssocID="{2106B0BC-9931-44CE-ACC2-F8977ADD562E}" presName="node" presStyleLbl="node1" presStyleIdx="1" presStyleCnt="5">
        <dgm:presLayoutVars>
          <dgm:bulletEnabled val="1"/>
        </dgm:presLayoutVars>
      </dgm:prSet>
      <dgm:spPr/>
      <dgm:t>
        <a:bodyPr/>
        <a:lstStyle/>
        <a:p>
          <a:endParaRPr lang="en-US"/>
        </a:p>
      </dgm:t>
    </dgm:pt>
    <dgm:pt modelId="{0BA6DE3F-4A7F-4095-934B-A8C6029DF6F2}" type="pres">
      <dgm:prSet presAssocID="{60A145ED-9B64-4450-9E60-00485015EFB1}" presName="sibTrans" presStyleCnt="0"/>
      <dgm:spPr/>
    </dgm:pt>
    <dgm:pt modelId="{9E2B8C23-A3D7-4881-8D89-534F203522A5}" type="pres">
      <dgm:prSet presAssocID="{B95EF042-9F7D-4F8D-96DB-7AA5AC2A8FCC}" presName="node" presStyleLbl="node1" presStyleIdx="2" presStyleCnt="5">
        <dgm:presLayoutVars>
          <dgm:bulletEnabled val="1"/>
        </dgm:presLayoutVars>
      </dgm:prSet>
      <dgm:spPr/>
      <dgm:t>
        <a:bodyPr/>
        <a:lstStyle/>
        <a:p>
          <a:endParaRPr lang="en-US"/>
        </a:p>
      </dgm:t>
    </dgm:pt>
    <dgm:pt modelId="{B93F042E-806F-4259-82C8-E295936418E1}" type="pres">
      <dgm:prSet presAssocID="{3A6F4657-90C2-4B04-BF45-9316067D3D6D}" presName="sibTrans" presStyleCnt="0"/>
      <dgm:spPr/>
    </dgm:pt>
    <dgm:pt modelId="{3834313D-4F1B-4DBF-B0AD-CB83AA24E498}" type="pres">
      <dgm:prSet presAssocID="{73E6DE39-5208-4413-9F75-F06511D1A6EC}" presName="node" presStyleLbl="node1" presStyleIdx="3" presStyleCnt="5">
        <dgm:presLayoutVars>
          <dgm:bulletEnabled val="1"/>
        </dgm:presLayoutVars>
      </dgm:prSet>
      <dgm:spPr/>
      <dgm:t>
        <a:bodyPr/>
        <a:lstStyle/>
        <a:p>
          <a:endParaRPr lang="en-US"/>
        </a:p>
      </dgm:t>
    </dgm:pt>
    <dgm:pt modelId="{7C6E7B56-B6AF-4E1A-8C89-2345F5A6ADE4}" type="pres">
      <dgm:prSet presAssocID="{3FAE6D46-3BA7-4A72-8ADF-361BA54BC9D0}" presName="sibTrans" presStyleCnt="0"/>
      <dgm:spPr/>
    </dgm:pt>
    <dgm:pt modelId="{6CD509F4-5A09-4B18-85A1-192634D2C00B}" type="pres">
      <dgm:prSet presAssocID="{9AA69DB6-CB87-4090-B2A7-D7E224755EB6}" presName="node" presStyleLbl="node1" presStyleIdx="4" presStyleCnt="5">
        <dgm:presLayoutVars>
          <dgm:bulletEnabled val="1"/>
        </dgm:presLayoutVars>
      </dgm:prSet>
      <dgm:spPr/>
      <dgm:t>
        <a:bodyPr/>
        <a:lstStyle/>
        <a:p>
          <a:endParaRPr lang="en-US"/>
        </a:p>
      </dgm:t>
    </dgm:pt>
  </dgm:ptLst>
  <dgm:cxnLst>
    <dgm:cxn modelId="{1D391D3B-F4A9-4FC9-B381-DD5B259803DB}" type="presOf" srcId="{2106B0BC-9931-44CE-ACC2-F8977ADD562E}" destId="{8255E212-3EF9-468B-B229-FE96E54CD690}" srcOrd="0" destOrd="0" presId="urn:microsoft.com/office/officeart/2005/8/layout/default"/>
    <dgm:cxn modelId="{2382278B-CFFE-48BD-822B-C45005B9BD9D}" type="presOf" srcId="{73E6DE39-5208-4413-9F75-F06511D1A6EC}" destId="{3834313D-4F1B-4DBF-B0AD-CB83AA24E498}" srcOrd="0" destOrd="0" presId="urn:microsoft.com/office/officeart/2005/8/layout/default"/>
    <dgm:cxn modelId="{312B9A56-AA1D-457D-B1C7-00781FF9384A}" srcId="{5B5A56B6-7535-484C-8383-CB5E1AAD193B}" destId="{9AA69DB6-CB87-4090-B2A7-D7E224755EB6}" srcOrd="4" destOrd="0" parTransId="{31EFD99E-1202-4DE1-8DFC-E4FCFD7D0EBA}" sibTransId="{2F61A772-9EAC-44D0-A8C0-D7C4F56974B4}"/>
    <dgm:cxn modelId="{1914918E-3988-4433-B55B-35C5E871B77A}" type="presOf" srcId="{B95EF042-9F7D-4F8D-96DB-7AA5AC2A8FCC}" destId="{9E2B8C23-A3D7-4881-8D89-534F203522A5}" srcOrd="0" destOrd="0" presId="urn:microsoft.com/office/officeart/2005/8/layout/default"/>
    <dgm:cxn modelId="{58079958-3B8B-45DF-919C-D72E0D158D5F}" type="presOf" srcId="{5B5A56B6-7535-484C-8383-CB5E1AAD193B}" destId="{3D23F150-C354-476D-81EA-85C85B0993AA}" srcOrd="0" destOrd="0" presId="urn:microsoft.com/office/officeart/2005/8/layout/default"/>
    <dgm:cxn modelId="{7A732468-0CB4-4689-AF80-3305749153C4}" type="presOf" srcId="{9AA69DB6-CB87-4090-B2A7-D7E224755EB6}" destId="{6CD509F4-5A09-4B18-85A1-192634D2C00B}" srcOrd="0" destOrd="0" presId="urn:microsoft.com/office/officeart/2005/8/layout/default"/>
    <dgm:cxn modelId="{C9E03B5B-63C8-4684-B166-FDCD2A3A41C8}" srcId="{5B5A56B6-7535-484C-8383-CB5E1AAD193B}" destId="{2106B0BC-9931-44CE-ACC2-F8977ADD562E}" srcOrd="1" destOrd="0" parTransId="{FADCE9F0-63FB-411B-94FC-FCDE1026DF4F}" sibTransId="{60A145ED-9B64-4450-9E60-00485015EFB1}"/>
    <dgm:cxn modelId="{B96621AB-E5AC-4D27-ACDD-85B782065843}" type="presOf" srcId="{36A248C0-59A1-441B-8800-0E1FB70CFFAF}" destId="{C4646AED-04C1-4B3E-9C5F-ED110CC937A6}" srcOrd="0" destOrd="0" presId="urn:microsoft.com/office/officeart/2005/8/layout/default"/>
    <dgm:cxn modelId="{F0D2ABC4-CF9D-496F-A98F-AFA2233C6152}" srcId="{5B5A56B6-7535-484C-8383-CB5E1AAD193B}" destId="{36A248C0-59A1-441B-8800-0E1FB70CFFAF}" srcOrd="0" destOrd="0" parTransId="{4042D864-3DF6-4FA6-8ADD-92BAC7BEC355}" sibTransId="{D1B67547-9383-4204-B3A0-83FD9DA23312}"/>
    <dgm:cxn modelId="{8323922B-2AB3-47C8-B3F9-1E97B71CE0DB}" srcId="{5B5A56B6-7535-484C-8383-CB5E1AAD193B}" destId="{73E6DE39-5208-4413-9F75-F06511D1A6EC}" srcOrd="3" destOrd="0" parTransId="{9297A985-D53B-4D1E-B267-0497A7CAFFBE}" sibTransId="{3FAE6D46-3BA7-4A72-8ADF-361BA54BC9D0}"/>
    <dgm:cxn modelId="{186ADC1B-42B2-435B-8283-6DC2C14C924D}" srcId="{5B5A56B6-7535-484C-8383-CB5E1AAD193B}" destId="{B95EF042-9F7D-4F8D-96DB-7AA5AC2A8FCC}" srcOrd="2" destOrd="0" parTransId="{7DFD2F33-0558-4558-8E61-39E2769EACE0}" sibTransId="{3A6F4657-90C2-4B04-BF45-9316067D3D6D}"/>
    <dgm:cxn modelId="{27C975E6-A8B7-48D5-A7F1-54792C778521}" type="presParOf" srcId="{3D23F150-C354-476D-81EA-85C85B0993AA}" destId="{C4646AED-04C1-4B3E-9C5F-ED110CC937A6}" srcOrd="0" destOrd="0" presId="urn:microsoft.com/office/officeart/2005/8/layout/default"/>
    <dgm:cxn modelId="{FCD671C6-DEDA-4899-925B-F63017EB998A}" type="presParOf" srcId="{3D23F150-C354-476D-81EA-85C85B0993AA}" destId="{79B11C17-9AA1-48C4-8EDD-2900C90EB458}" srcOrd="1" destOrd="0" presId="urn:microsoft.com/office/officeart/2005/8/layout/default"/>
    <dgm:cxn modelId="{26EFA653-FD0C-4BCD-B335-5ABC960BF730}" type="presParOf" srcId="{3D23F150-C354-476D-81EA-85C85B0993AA}" destId="{8255E212-3EF9-468B-B229-FE96E54CD690}" srcOrd="2" destOrd="0" presId="urn:microsoft.com/office/officeart/2005/8/layout/default"/>
    <dgm:cxn modelId="{C6665BE8-53EC-491C-AE07-6548859AFB32}" type="presParOf" srcId="{3D23F150-C354-476D-81EA-85C85B0993AA}" destId="{0BA6DE3F-4A7F-4095-934B-A8C6029DF6F2}" srcOrd="3" destOrd="0" presId="urn:microsoft.com/office/officeart/2005/8/layout/default"/>
    <dgm:cxn modelId="{8AA83597-8478-473B-8E52-0B80C652D561}" type="presParOf" srcId="{3D23F150-C354-476D-81EA-85C85B0993AA}" destId="{9E2B8C23-A3D7-4881-8D89-534F203522A5}" srcOrd="4" destOrd="0" presId="urn:microsoft.com/office/officeart/2005/8/layout/default"/>
    <dgm:cxn modelId="{99ACD8C0-4629-4FC5-A795-081C58C04AB5}" type="presParOf" srcId="{3D23F150-C354-476D-81EA-85C85B0993AA}" destId="{B93F042E-806F-4259-82C8-E295936418E1}" srcOrd="5" destOrd="0" presId="urn:microsoft.com/office/officeart/2005/8/layout/default"/>
    <dgm:cxn modelId="{925D9FA9-23F4-4855-96AE-C09E1B32EBB1}" type="presParOf" srcId="{3D23F150-C354-476D-81EA-85C85B0993AA}" destId="{3834313D-4F1B-4DBF-B0AD-CB83AA24E498}" srcOrd="6" destOrd="0" presId="urn:microsoft.com/office/officeart/2005/8/layout/default"/>
    <dgm:cxn modelId="{84A35D31-2638-4E84-B561-58DAD08D2900}" type="presParOf" srcId="{3D23F150-C354-476D-81EA-85C85B0993AA}" destId="{7C6E7B56-B6AF-4E1A-8C89-2345F5A6ADE4}" srcOrd="7" destOrd="0" presId="urn:microsoft.com/office/officeart/2005/8/layout/default"/>
    <dgm:cxn modelId="{337F463E-F6B6-4F26-9A5B-881513B4D9BA}" type="presParOf" srcId="{3D23F150-C354-476D-81EA-85C85B0993AA}" destId="{6CD509F4-5A09-4B18-85A1-192634D2C00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ABCCB19-6DFA-4369-9038-690C9C6326E1}"/>
              </a:ext>
            </a:extLst>
          </p:cNvPr>
          <p:cNvSpPr>
            <a:spLocks noGrp="1"/>
          </p:cNvSpPr>
          <p:nvPr>
            <p:ph type="hdr" sz="quarter"/>
          </p:nvPr>
        </p:nvSpPr>
        <p:spPr>
          <a:xfrm>
            <a:off x="0" y="0"/>
            <a:ext cx="3077739" cy="471055"/>
          </a:xfrm>
          <a:prstGeom prst="rect">
            <a:avLst/>
          </a:prstGeom>
        </p:spPr>
        <p:txBody>
          <a:bodyPr vert="horz" lIns="94225" tIns="47112" rIns="94225" bIns="47112"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5E6CCE55-3BFF-4797-993C-E89EA227B190}"/>
              </a:ext>
            </a:extLst>
          </p:cNvPr>
          <p:cNvSpPr>
            <a:spLocks noGrp="1"/>
          </p:cNvSpPr>
          <p:nvPr>
            <p:ph type="dt" sz="quarter" idx="1"/>
          </p:nvPr>
        </p:nvSpPr>
        <p:spPr>
          <a:xfrm>
            <a:off x="4023092" y="0"/>
            <a:ext cx="3077739" cy="471055"/>
          </a:xfrm>
          <a:prstGeom prst="rect">
            <a:avLst/>
          </a:prstGeom>
        </p:spPr>
        <p:txBody>
          <a:bodyPr vert="horz" lIns="94225" tIns="47112" rIns="94225" bIns="47112" rtlCol="0"/>
          <a:lstStyle>
            <a:lvl1pPr algn="r">
              <a:defRPr sz="1200"/>
            </a:lvl1pPr>
          </a:lstStyle>
          <a:p>
            <a:fld id="{961C41C0-3839-421C-939A-D566E4A92B9E}" type="datetimeFigureOut">
              <a:rPr lang="en-US" smtClean="0"/>
              <a:t>12/6/2019</a:t>
            </a:fld>
            <a:endParaRPr lang="en-US" dirty="0"/>
          </a:p>
        </p:txBody>
      </p:sp>
      <p:sp>
        <p:nvSpPr>
          <p:cNvPr id="4" name="Footer Placeholder 3">
            <a:extLst>
              <a:ext uri="{FF2B5EF4-FFF2-40B4-BE49-F238E27FC236}">
                <a16:creationId xmlns:a16="http://schemas.microsoft.com/office/drawing/2014/main" xmlns="" id="{B2823D83-0BBA-432E-B5C6-ED206E6261A0}"/>
              </a:ext>
            </a:extLst>
          </p:cNvPr>
          <p:cNvSpPr>
            <a:spLocks noGrp="1"/>
          </p:cNvSpPr>
          <p:nvPr>
            <p:ph type="ftr" sz="quarter" idx="2"/>
          </p:nvPr>
        </p:nvSpPr>
        <p:spPr>
          <a:xfrm>
            <a:off x="0" y="8917423"/>
            <a:ext cx="3077739" cy="471054"/>
          </a:xfrm>
          <a:prstGeom prst="rect">
            <a:avLst/>
          </a:prstGeom>
        </p:spPr>
        <p:txBody>
          <a:bodyPr vert="horz" lIns="94225" tIns="47112" rIns="94225" bIns="4711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896F5B57-414C-4B7A-9E9F-CCDD15444AA7}"/>
              </a:ext>
            </a:extLst>
          </p:cNvPr>
          <p:cNvSpPr>
            <a:spLocks noGrp="1"/>
          </p:cNvSpPr>
          <p:nvPr>
            <p:ph type="sldNum" sz="quarter" idx="3"/>
          </p:nvPr>
        </p:nvSpPr>
        <p:spPr>
          <a:xfrm>
            <a:off x="4023092" y="8917423"/>
            <a:ext cx="3077739" cy="471054"/>
          </a:xfrm>
          <a:prstGeom prst="rect">
            <a:avLst/>
          </a:prstGeom>
        </p:spPr>
        <p:txBody>
          <a:bodyPr vert="horz" lIns="94225" tIns="47112" rIns="94225" bIns="47112" rtlCol="0" anchor="b"/>
          <a:lstStyle>
            <a:lvl1pPr algn="r">
              <a:defRPr sz="1200"/>
            </a:lvl1pPr>
          </a:lstStyle>
          <a:p>
            <a:fld id="{B4424BB1-042D-4FA5-8DA4-B6DACDC70488}" type="slidenum">
              <a:rPr lang="en-US" smtClean="0"/>
              <a:t>‹#›</a:t>
            </a:fld>
            <a:endParaRPr lang="en-US" dirty="0"/>
          </a:p>
        </p:txBody>
      </p:sp>
    </p:spTree>
    <p:extLst>
      <p:ext uri="{BB962C8B-B14F-4D97-AF65-F5344CB8AC3E}">
        <p14:creationId xmlns:p14="http://schemas.microsoft.com/office/powerpoint/2010/main" val="993564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5" tIns="47112" rIns="94225" bIns="47112"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5"/>
          </a:xfrm>
          <a:prstGeom prst="rect">
            <a:avLst/>
          </a:prstGeom>
        </p:spPr>
        <p:txBody>
          <a:bodyPr vert="horz" lIns="94225" tIns="47112" rIns="94225" bIns="47112" rtlCol="0"/>
          <a:lstStyle>
            <a:lvl1pPr algn="r">
              <a:defRPr sz="1200"/>
            </a:lvl1pPr>
          </a:lstStyle>
          <a:p>
            <a:fld id="{15970286-D86C-49F1-883A-E47D6CA0AEF0}" type="datetimeFigureOut">
              <a:rPr lang="en-US" smtClean="0"/>
              <a:t>12/6/2019</a:t>
            </a:fld>
            <a:endParaRPr lang="en-US" dirty="0"/>
          </a:p>
        </p:txBody>
      </p:sp>
      <p:sp>
        <p:nvSpPr>
          <p:cNvPr id="4" name="Slide Image Placeholder 3"/>
          <p:cNvSpPr>
            <a:spLocks noGrp="1" noRot="1" noChangeAspect="1"/>
          </p:cNvSpPr>
          <p:nvPr>
            <p:ph type="sldImg" idx="2"/>
          </p:nvPr>
        </p:nvSpPr>
        <p:spPr>
          <a:xfrm>
            <a:off x="733425" y="1173163"/>
            <a:ext cx="5635625" cy="3170237"/>
          </a:xfrm>
          <a:prstGeom prst="rect">
            <a:avLst/>
          </a:prstGeom>
          <a:noFill/>
          <a:ln w="12700">
            <a:solidFill>
              <a:prstClr val="black"/>
            </a:solidFill>
          </a:ln>
        </p:spPr>
        <p:txBody>
          <a:bodyPr vert="horz" lIns="94225" tIns="47112" rIns="94225" bIns="47112"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5" tIns="47112" rIns="94225" bIns="4711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5" tIns="47112" rIns="94225" bIns="471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3"/>
            <a:ext cx="3077739" cy="471054"/>
          </a:xfrm>
          <a:prstGeom prst="rect">
            <a:avLst/>
          </a:prstGeom>
        </p:spPr>
        <p:txBody>
          <a:bodyPr vert="horz" lIns="94225" tIns="47112" rIns="94225" bIns="47112" rtlCol="0" anchor="b"/>
          <a:lstStyle>
            <a:lvl1pPr algn="r">
              <a:defRPr sz="1200"/>
            </a:lvl1pPr>
          </a:lstStyle>
          <a:p>
            <a:fld id="{F3009F9D-C8A0-4ADE-978E-602A0B4F64D0}" type="slidenum">
              <a:rPr lang="en-US" smtClean="0"/>
              <a:t>‹#›</a:t>
            </a:fld>
            <a:endParaRPr lang="en-US" dirty="0"/>
          </a:p>
        </p:txBody>
      </p:sp>
    </p:spTree>
    <p:extLst>
      <p:ext uri="{BB962C8B-B14F-4D97-AF65-F5344CB8AC3E}">
        <p14:creationId xmlns:p14="http://schemas.microsoft.com/office/powerpoint/2010/main" val="1746548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ilitaryonesource.mil/products#!/detail/26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les.consumerfinance.gov/f/documents/cfpb_servicemembers-civil-relief-act_factsheet.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iles.consumerfinance.gov/f/documents/cfpb_servicemembers-civil-relief-act_factshee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arinenet.usmc.mil/mvs/watchVideo.aspx?Id=246613B146C6"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dirty="0">
                <a:effectLst/>
                <a:latin typeface="Calibri" panose="020F0502020204030204" pitchFamily="34" charset="0"/>
                <a:ea typeface="Calibri" panose="020F0502020204030204" pitchFamily="34" charset="0"/>
                <a:cs typeface="DokChampa" panose="020B0604020202020204" pitchFamily="34" charset="-34"/>
              </a:rPr>
              <a:t>Lesson Introduction: </a:t>
            </a:r>
            <a:r>
              <a:rPr lang="en-US" sz="1200" b="1" dirty="0">
                <a:effectLst/>
                <a:latin typeface="Calibri" panose="020F0502020204030204" pitchFamily="34" charset="0"/>
                <a:ea typeface="Calibri" panose="020F0502020204030204" pitchFamily="34" charset="0"/>
                <a:cs typeface="DokChampa" panose="020B0604020202020204" pitchFamily="34" charset="-34"/>
              </a:rPr>
              <a:t>2 minutes.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 </a:t>
            </a:r>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Introduce the lesson.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are in the Marine Corps, active-duty or Reserve, chances are military duty will cause you to be away from your family or household for a period of time, whether for deployment, military training, or reassignment.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That is why as a Marine, you should have a solid financial plan in place.</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To make this happen successfully, you (and your spouse if you are married), must review your current financial situation. Then you should identify and discuss the financial needs associated with deployment and extended periods of absence and plan accordingly.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This lesson will review what areas you should address and actions you should take to successfully plan financially for when you are away.</a:t>
            </a:r>
          </a:p>
          <a:p>
            <a:pPr defTabSz="942247">
              <a:defRPr/>
            </a:pPr>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1</a:t>
            </a:fld>
            <a:endParaRPr lang="en-US" dirty="0"/>
          </a:p>
        </p:txBody>
      </p:sp>
    </p:spTree>
    <p:extLst>
      <p:ext uri="{BB962C8B-B14F-4D97-AF65-F5344CB8AC3E}">
        <p14:creationId xmlns:p14="http://schemas.microsoft.com/office/powerpoint/2010/main" val="191532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sources of assistance.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There are many sources of assistance in helping you develop a financial plan. These include: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Personal Financial Management (PFM) Program</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Your unit Command Financial Specialist (CFS)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Military OneSource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Navy-Marine Corps Relief Society (NMCRS)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Consumer Financial Protection Bureau (CFPB)</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IRS Tax Information for the Military</a:t>
            </a:r>
          </a:p>
          <a:p>
            <a:endParaRPr lang="en-US" dirty="0"/>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Transition to the next topic.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Now let’s talk about specific actions you need to take when preparing for a deployment or an extended absence. </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10</a:t>
            </a:fld>
            <a:endParaRPr lang="en-US" dirty="0"/>
          </a:p>
        </p:txBody>
      </p:sp>
    </p:spTree>
    <p:extLst>
      <p:ext uri="{BB962C8B-B14F-4D97-AF65-F5344CB8AC3E}">
        <p14:creationId xmlns:p14="http://schemas.microsoft.com/office/powerpoint/2010/main" val="359541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Managing Your Financial Affairs: </a:t>
            </a:r>
            <a:r>
              <a:rPr lang="en-US" sz="1200" b="1" dirty="0">
                <a:effectLst/>
                <a:latin typeface="Calibri" panose="020F0502020204030204" pitchFamily="34" charset="0"/>
                <a:ea typeface="Calibri" panose="020F0502020204030204" pitchFamily="34" charset="0"/>
                <a:cs typeface="DokChampa" panose="020B0604020202020204" pitchFamily="34" charset="-34"/>
              </a:rPr>
              <a:t>25 minutes.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managing your financial affairs during a deployment or extended absence.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33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best time to prepare for a deployment is long before your command is ordered to deploy. After receiving your orders to deploy, you may not have time to do much more than pack and depart.</a:t>
            </a:r>
          </a:p>
          <a:p>
            <a:pPr marL="342900" marR="0" lvl="0" indent="-342900">
              <a:spcBef>
                <a:spcPts val="0"/>
              </a:spcBef>
              <a:spcAft>
                <a:spcPts val="33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are leaving for an extended absence, you may have more time, but it is still important to have everything in place.</a:t>
            </a:r>
          </a:p>
          <a:p>
            <a:pPr marL="342900" marR="0" lvl="0" indent="-342900">
              <a:spcBef>
                <a:spcPts val="0"/>
              </a:spcBef>
              <a:spcAft>
                <a:spcPts val="33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Questions you need to answer include: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How, and by whom, will your finances be managed during the period of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Should you seek assistance from a trusted family member or friend during this period?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choose to get assistance from a trusted person, how much authority do you extend?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How do you plan for and cover unexpected expenses that may develop at home or the deployment location?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How can you best maximize the use of any increase of income?</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What will banks and investment companies require from you to manage your finances (pay house payment, etc.) while deployed, incapacitated, or upon your death?</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are married and are the primary individual who manages your household financial affairs, communication with your spouse is extremely important. Create a plan together so both you and your partner understand and agree on how finances will be handled during deployment or separation.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are a single Marine, you should consider the assistance of a trusted family member or friend. You can appoint that designated person with a POA so he or she can handle your finances while you are deployed.</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11</a:t>
            </a:fld>
            <a:endParaRPr lang="en-US" dirty="0"/>
          </a:p>
        </p:txBody>
      </p:sp>
    </p:spTree>
    <p:extLst>
      <p:ext uri="{BB962C8B-B14F-4D97-AF65-F5344CB8AC3E}">
        <p14:creationId xmlns:p14="http://schemas.microsoft.com/office/powerpoint/2010/main" val="95460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Explain that they should begin by gathering their financial records.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should create a financial document or worksheet that reflects: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Financial institution names, account numbers, passwords, and contact information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Insurance policy names, account numbers, and contact information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Creditor information such as type, account numbers, passwords, payment requirements, and contact information</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Estate Information Packet Checklist can be a helpful resource. It’s an editable Word document available for download from Military OneSource at </a:t>
            </a:r>
            <a:r>
              <a:rPr lang="en-US" sz="1200" u="sng" dirty="0">
                <a:solidFill>
                  <a:srgbClr val="0000FF"/>
                </a:solidFill>
                <a:effectLst/>
                <a:latin typeface="Calibri" panose="020F0502020204030204" pitchFamily="34" charset="0"/>
                <a:ea typeface="Calibri" panose="020F0502020204030204" pitchFamily="34" charset="0"/>
                <a:cs typeface="DokChampa" panose="020B0604020202020204" pitchFamily="34" charset="-34"/>
                <a:hlinkClick r:id="rId3">
                  <a:extLst>
                    <a:ext uri="{A12FA001-AC4F-418D-AE19-62706E023703}">
                      <ahyp:hlinkClr xmlns:ahyp="http://schemas.microsoft.com/office/drawing/2018/hyperlinkcolor" xmlns="" val="tx"/>
                    </a:ext>
                  </a:extLst>
                </a:hlinkClick>
              </a:rPr>
              <a:t>https://www.militaryonesource.mil/products#!/detail/265</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These documents will serve you, or someone designated to act on your behalf, as a source of important information readily available whenever needed.</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Make sure you only provide your password information to someone you truly trust.</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12</a:t>
            </a:fld>
            <a:endParaRPr lang="en-US" dirty="0"/>
          </a:p>
        </p:txBody>
      </p:sp>
    </p:spTree>
    <p:extLst>
      <p:ext uri="{BB962C8B-B14F-4D97-AF65-F5344CB8AC3E}">
        <p14:creationId xmlns:p14="http://schemas.microsoft.com/office/powerpoint/2010/main" val="378382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creating a deployment or extended absence spending plan.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Create a household spending plan with your spouse or designated representative so that financial affairs can be taken care of in your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Review past expenses to estimate expenses during deployment or extended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Understand your entitlements. This could include hostile fire or imminent danger pay, hardship duty pay, combat zone tax exclusions, or a family separation allowance.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Consider any changes in your income, spending, and saving that will be caused by the deployment or extended absence. For example, shipping care packages abroad can be very expensive.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Set realistic spending and saving goals that will allow you to balance your income and expenses during deployment or extended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Decide how your credit cards (if any) will be used during deployment. Decide who will use them, how they will be used and how much the spending limit will be.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Discuss how any pay increase will be used (e.g., to pay down debt or to invest).</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Remember that pay may increase during deployment but that upon return the pay will return to the pre-deployment amount; try and stay living within the pre-deployment pay amount during the deployment.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Plan for the unexpected by establishing an emergency fund.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would like help with this, reach out to your unit CFS or installation PFM.</a:t>
            </a: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How much money should you have in your emergency fund?</a:t>
            </a: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A target amount of savings for an emergency account is enough money to cover living expenses (perhaps 70 percent of gross income) for three to six months.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Most people do not have a sufficient emergency fund established. Instead, they rely on credit cards when an emergency or unforeseen need arises. This is not a best practice for managing finances.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13</a:t>
            </a:fld>
            <a:endParaRPr lang="en-US" dirty="0"/>
          </a:p>
        </p:txBody>
      </p:sp>
    </p:spTree>
    <p:extLst>
      <p:ext uri="{BB962C8B-B14F-4D97-AF65-F5344CB8AC3E}">
        <p14:creationId xmlns:p14="http://schemas.microsoft.com/office/powerpoint/2010/main" val="26581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Briefly discuss the Servicemembers Civil Relief Act (SCRA).</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The purpose of the SCRA is to ease legal and financial burdens on military personnel and their families brought on by the demands of active duty.</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However, you must meet certain conditions to be eligible for a specific provision and you must invoke your right to request relief.</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It's important to get guidance from your PMS, CFS, or base legal on how the SCRA applies to your individual circumstances.</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Provisions included in SCRA that may be available include: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Reduced interest rates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Credit rating protection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Judicial relief</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Protection against evictions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Ability to terminate your property lease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Cancellation of automobile leases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Postponement of foreclosure</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This is not an in-depth discussion on SCRA. You should educate yourself on the SCRA and how it might apply to your individual situation. Learn more from the Consumer Financial Protection Bureau’s (CFPB) SCRA factsheet at </a:t>
            </a: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xmlns="" val="tx"/>
                    </a:ext>
                  </a:extLst>
                </a:hlinkClick>
              </a:rPr>
              <a:t>https://files.consumerfinance.gov/f/documents/cfpb_servicemembers-civil-relief-act_factsheet.pdf</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14</a:t>
            </a:fld>
            <a:endParaRPr lang="en-US" dirty="0"/>
          </a:p>
        </p:txBody>
      </p:sp>
    </p:spTree>
    <p:extLst>
      <p:ext uri="{BB962C8B-B14F-4D97-AF65-F5344CB8AC3E}">
        <p14:creationId xmlns:p14="http://schemas.microsoft.com/office/powerpoint/2010/main" val="2198267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 the participants for a show of hands of those who have already been deployed or away for an extended absence.</a:t>
            </a:r>
          </a:p>
          <a:p>
            <a:pPr marL="0" marR="0">
              <a:spcBef>
                <a:spcPts val="0"/>
              </a:spcBef>
              <a:spcAft>
                <a:spcPts val="330"/>
              </a:spcAft>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 those who have been deployed to discuss the “dos and don’ts” that they learned about banking and bill-paying experiences.</a:t>
            </a:r>
          </a:p>
          <a:p>
            <a:pPr marL="0" marR="0">
              <a:spcBef>
                <a:spcPts val="0"/>
              </a:spcBef>
              <a:spcAft>
                <a:spcPts val="330"/>
              </a:spcAft>
            </a:pPr>
            <a:endParaRPr lang="en-US" sz="1200" b="1"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Continue the discussion on banking and bill-paying options, covering only topics not covered in the discussion above.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Electronic banking has made managing your accounts when you are away much easier. However, there are times when a military mission precludes access to a computer or a telephone, so you should plan carefully.</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There are various banking options and bill-paying options. These options include:</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Assistance:</a:t>
            </a:r>
            <a:r>
              <a:rPr lang="en-US" sz="1200" dirty="0">
                <a:effectLst/>
                <a:latin typeface="Calibri" panose="020F0502020204030204" pitchFamily="34" charset="0"/>
                <a:ea typeface="Calibri" panose="020F0502020204030204" pitchFamily="34" charset="0"/>
                <a:cs typeface="DokChampa" panose="020B0604020202020204" pitchFamily="34" charset="-34"/>
              </a:rPr>
              <a:t> Have a trusted family member or your spouse pay monthly bills until you return.</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Allotments:</a:t>
            </a:r>
            <a:r>
              <a:rPr lang="en-US" sz="1200" dirty="0">
                <a:effectLst/>
                <a:latin typeface="Calibri" panose="020F0502020204030204" pitchFamily="34" charset="0"/>
                <a:ea typeface="Calibri" panose="020F0502020204030204" pitchFamily="34" charset="0"/>
                <a:cs typeface="DokChampa" panose="020B0604020202020204" pitchFamily="34" charset="-34"/>
              </a:rPr>
              <a:t> An allotment can create a cash flow to a spouse or a designated representative, to yourself for saving, or to a caregiver to cover any expenses for which they will be responsible during your absence. </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Allotments can go directly to a financial institution or a creditor. You can create separate bank accounts: one for the costs at home and another for your spending while deployed.</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One advantage of using an allotment is that the person responsible for managing your finances at home is guaranteed to receive the same amount every month. </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Allotments can be easily adjusted if access to a computer is available. It is important to set-up an allotment at least 60 days before deployment.</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Split-pay:</a:t>
            </a:r>
            <a:r>
              <a:rPr lang="en-US" sz="1200" dirty="0">
                <a:effectLst/>
                <a:latin typeface="Calibri" panose="020F0502020204030204" pitchFamily="34" charset="0"/>
                <a:ea typeface="Calibri" panose="020F0502020204030204" pitchFamily="34" charset="0"/>
                <a:cs typeface="DokChampa" panose="020B0604020202020204" pitchFamily="34" charset="-34"/>
              </a:rPr>
              <a:t> This option allows Marines enrolled in the direct deposit program to receive a portion of their pay at their deployed location and have the remainder transmitted to their regular financial institution. Not all Marines are eligible for a split-pay option; you should contact your administration office for eligibility requirements.</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Automatic transfer:</a:t>
            </a:r>
            <a:r>
              <a:rPr lang="en-US" sz="1200" dirty="0">
                <a:effectLst/>
                <a:latin typeface="Calibri" panose="020F0502020204030204" pitchFamily="34" charset="0"/>
                <a:ea typeface="Calibri" panose="020F0502020204030204" pitchFamily="34" charset="0"/>
                <a:cs typeface="DokChampa" panose="020B0604020202020204" pitchFamily="34" charset="-34"/>
              </a:rPr>
              <a:t> With many utility companies you can set up an automatic transfer from your bank account. Funds are automatically deducted from your accounts when the payment is due. An automatic transfer also can be used to transfer funds from your account to another account, such as a savings account, or an account set up for your spouse or caregiver.</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Electronic bill pay:</a:t>
            </a:r>
            <a:r>
              <a:rPr lang="en-US" sz="1200" dirty="0">
                <a:effectLst/>
                <a:latin typeface="Calibri" panose="020F0502020204030204" pitchFamily="34" charset="0"/>
                <a:ea typeface="Calibri" panose="020F0502020204030204" pitchFamily="34" charset="0"/>
                <a:cs typeface="DokChampa" panose="020B0604020202020204" pitchFamily="34" charset="-34"/>
              </a:rPr>
              <a:t> This is an excellent way to plan your bill payments ahead of time. Electronic bill pay gives you the flexibility to schedule payments to your creditors in advance or as recurring payments. Some financial institutions have a fee to use this service, so always check with your financial institution first.</a:t>
            </a:r>
          </a:p>
          <a:p>
            <a:pPr marL="457200" marR="0" lvl="1">
              <a:spcBef>
                <a:spcPts val="0"/>
              </a:spcBef>
              <a:spcAft>
                <a:spcPts val="330"/>
              </a:spcAft>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15</a:t>
            </a:fld>
            <a:endParaRPr lang="en-US" dirty="0"/>
          </a:p>
        </p:txBody>
      </p:sp>
    </p:spTree>
    <p:extLst>
      <p:ext uri="{BB962C8B-B14F-4D97-AF65-F5344CB8AC3E}">
        <p14:creationId xmlns:p14="http://schemas.microsoft.com/office/powerpoint/2010/main" val="321971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tips for managing credit during deployment or extended absence.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Limit the use of credit cards:</a:t>
            </a:r>
            <a:r>
              <a:rPr lang="en-US" sz="1200" dirty="0">
                <a:effectLst/>
                <a:latin typeface="Calibri" panose="020F0502020204030204" pitchFamily="34" charset="0"/>
                <a:ea typeface="Times New Roman" panose="02020603050405020304" pitchFamily="18" charset="0"/>
                <a:cs typeface="Calibri" panose="020F0502020204030204" pitchFamily="34" charset="0"/>
              </a:rPr>
              <a:t> Determine the amount of money you can spend using your credit card based on your spending plan. Decide how your credit cards (if any) will be used during deployment or absence. Plan to pay your credit card balances in full each month.</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Should you choose to leave a credit card for someone to use on your behalf while deployed, it should be in writing in the form of a specific power of attorney. The POA should address specifics such as when the credit card should be used, how it can be used, as well as identify a spending limit.</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Request a credit report:</a:t>
            </a:r>
            <a:r>
              <a:rPr lang="en-US" sz="1200" dirty="0">
                <a:effectLst/>
                <a:latin typeface="Calibri" panose="020F0502020204030204" pitchFamily="34" charset="0"/>
                <a:ea typeface="Times New Roman" panose="02020603050405020304" pitchFamily="18" charset="0"/>
                <a:cs typeface="Calibri" panose="020F0502020204030204" pitchFamily="34" charset="0"/>
              </a:rPr>
              <a:t> Request a copy of your credit report and your spouse’s from all three credit bureaus: TransUnion, Experian, and Equifax. Review them carefully prior to deployment or extended absence. Immediately correct all mistakes on your credit reports in writing, identifying the problems item by item.</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Establish and maintain good credit:</a:t>
            </a:r>
            <a:r>
              <a:rPr lang="en-US" sz="1200" dirty="0">
                <a:effectLst/>
                <a:latin typeface="Calibri" panose="020F0502020204030204" pitchFamily="34" charset="0"/>
                <a:ea typeface="Times New Roman" panose="02020603050405020304" pitchFamily="18" charset="0"/>
                <a:cs typeface="Calibri" panose="020F0502020204030204" pitchFamily="34" charset="0"/>
              </a:rPr>
              <a:t> If you currently have not established a credit history, you may want to consider the deployment or extended absence period as an opportunity to begin. You can begin to establish credit by using an allotment followed by a small secure loan from your financial institution.</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Place an Active-Duty Alert on your credit report:</a:t>
            </a:r>
            <a:r>
              <a:rPr lang="en-US" sz="1200" dirty="0">
                <a:effectLst/>
                <a:latin typeface="Calibri" panose="020F0502020204030204" pitchFamily="34" charset="0"/>
                <a:ea typeface="Times New Roman" panose="02020603050405020304" pitchFamily="18" charset="0"/>
                <a:cs typeface="Calibri" panose="020F0502020204030204" pitchFamily="34" charset="0"/>
              </a:rPr>
              <a:t> This lets creditors know that you are on active military duty and extra precautions are taken to verify identity of the applicant while the alert is in place.</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Consider credit freezing:</a:t>
            </a:r>
            <a:r>
              <a:rPr lang="en-US" sz="1200" dirty="0">
                <a:effectLst/>
                <a:latin typeface="Calibri" panose="020F0502020204030204" pitchFamily="34" charset="0"/>
                <a:ea typeface="Times New Roman" panose="02020603050405020304" pitchFamily="18" charset="0"/>
                <a:cs typeface="Calibri" panose="020F0502020204030204" pitchFamily="34" charset="0"/>
              </a:rPr>
              <a:t> This service involves a lockout of your credit, a freeze that keeps anyone, including you, from accessing your credit history.</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When you apply for a loan or otherwise need access to credit, you must call the company to unlock your file.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will often pay extra for this service, but it is among the most powerful identity protection tools around.</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Consider account monitoring:</a:t>
            </a:r>
            <a:r>
              <a:rPr lang="en-US" sz="1200" dirty="0">
                <a:effectLst/>
                <a:latin typeface="Calibri" panose="020F0502020204030204" pitchFamily="34" charset="0"/>
                <a:ea typeface="Times New Roman" panose="02020603050405020304" pitchFamily="18" charset="0"/>
                <a:cs typeface="Calibri" panose="020F0502020204030204" pitchFamily="34" charset="0"/>
              </a:rPr>
              <a:t> Most credit protection companies provide monitoring of your credit report for a fee.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They will obtain the free reports that the credit rating agencies must, by law, provide you with every year.</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Most will look at your credit report with great frequency, even daily. If they see any suspicious activity, they will notify you immediately, giving you the chance to catch problems early.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Some companies will even monitor your bank and credit card accounts to ensure that all activity is legitimately yours.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As with any other company, you need to check their references through comments on the Internet or with the BBB. Keep in mind that you can order your own credit report and are allowed one free report from each agency each year; should you need to order a second report the cost will be less than the monthly monitoring fee.</a:t>
            </a:r>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What should you do if you notice unexpected or fraudulent charges on your credit card?</a:t>
            </a: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Correct response: Notify your credit card company immediately. Have them close the account and issue you a new credit card. Failure to act swiftly can result in complications in resolving the situation.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16</a:t>
            </a:fld>
            <a:endParaRPr lang="en-US" dirty="0"/>
          </a:p>
        </p:txBody>
      </p:sp>
    </p:spTree>
    <p:extLst>
      <p:ext uri="{BB962C8B-B14F-4D97-AF65-F5344CB8AC3E}">
        <p14:creationId xmlns:p14="http://schemas.microsoft.com/office/powerpoint/2010/main" val="4109448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strategies for protecting your identity while you are deployed.</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Set an active duty alert:</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 </a:t>
            </a:r>
            <a:r>
              <a:rPr lang="en-US" sz="1200" dirty="0">
                <a:effectLst/>
                <a:latin typeface="Calibri" panose="020F0502020204030204" pitchFamily="34" charset="0"/>
                <a:ea typeface="Calibri" panose="020F0502020204030204" pitchFamily="34" charset="0"/>
                <a:cs typeface="DokChampa" panose="020B0604020202020204" pitchFamily="34" charset="-34"/>
              </a:rPr>
              <a:t>If you see anything that appears fraudulent, immediately put a fraud alert on your reports by calling one of the three credit reporting agencies. </a:t>
            </a:r>
          </a:p>
          <a:p>
            <a:pPr marL="342900" marR="0" lvl="0" indent="-342900" algn="l" defTabSz="914400" rtl="0" eaLnBrk="1" fontAlgn="auto" latinLnBrk="0" hangingPunct="1">
              <a:lnSpc>
                <a:spcPct val="100000"/>
              </a:lnSpc>
              <a:spcBef>
                <a:spcPts val="0"/>
              </a:spcBef>
              <a:spcAft>
                <a:spcPts val="500"/>
              </a:spcAft>
              <a:buClrTx/>
              <a:buSzTx/>
              <a:buFont typeface="Symbol" panose="05050102010706020507" pitchFamily="18" charset="2"/>
              <a:buChar char=""/>
              <a:tabLst/>
              <a:defRP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Set a security freeze: </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f you see anything that appears fraudulent, immediately put a fraud alert on your reports by calling one of the three credit reporting agencies.</a:t>
            </a:r>
            <a:endParaRPr lang="en-US" sz="1200" b="1" dirty="0" smtClean="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Never </a:t>
            </a:r>
            <a:r>
              <a:rPr lang="en-US" sz="1200" b="1" dirty="0">
                <a:effectLst/>
                <a:latin typeface="Calibri" panose="020F0502020204030204" pitchFamily="34" charset="0"/>
                <a:ea typeface="Calibri" panose="020F0502020204030204" pitchFamily="34" charset="0"/>
                <a:cs typeface="DokChampa" panose="020B0604020202020204" pitchFamily="34" charset="-34"/>
              </a:rPr>
              <a:t>carry more credit cards than you absolutely need:</a:t>
            </a:r>
            <a:r>
              <a:rPr lang="en-US" sz="1200" dirty="0">
                <a:effectLst/>
                <a:latin typeface="Calibri" panose="020F0502020204030204" pitchFamily="34" charset="0"/>
                <a:ea typeface="Calibri" panose="020F0502020204030204" pitchFamily="34" charset="0"/>
                <a:cs typeface="DokChampa" panose="020B0604020202020204" pitchFamily="34" charset="-34"/>
              </a:rPr>
              <a:t> Keep cards you rarely use locked in a safe place at home.</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Do not carry your Social Security number or birth certificate with you:</a:t>
            </a:r>
            <a:r>
              <a:rPr lang="en-US" sz="1200" dirty="0">
                <a:effectLst/>
                <a:latin typeface="Calibri" panose="020F0502020204030204" pitchFamily="34" charset="0"/>
                <a:ea typeface="Calibri" panose="020F0502020204030204" pitchFamily="34" charset="0"/>
                <a:cs typeface="DokChampa" panose="020B0604020202020204" pitchFamily="34" charset="-34"/>
              </a:rPr>
              <a:t> Keep these documents in a safe place until you need them.</a:t>
            </a:r>
          </a:p>
          <a:p>
            <a:pPr marL="342900" marR="0" lvl="0" indent="-342900" algn="l" defTabSz="914400" rtl="0" eaLnBrk="1" fontAlgn="auto" latinLnBrk="0" hangingPunct="1">
              <a:lnSpc>
                <a:spcPct val="100000"/>
              </a:lnSpc>
              <a:spcBef>
                <a:spcPts val="0"/>
              </a:spcBef>
              <a:spcAft>
                <a:spcPts val="500"/>
              </a:spcAft>
              <a:buClrTx/>
              <a:buSzTx/>
              <a:buFont typeface="Symbol" panose="05050102010706020507" pitchFamily="18" charset="2"/>
              <a:buChar char=""/>
              <a:tabLst/>
              <a:defRP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Keep a list of information for contacts and accounts in a secure place: </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This will allow you to contact creditors or financial institutions quickly in the case of fraud.</a:t>
            </a:r>
            <a:endParaRPr lang="en-US" sz="1200" b="1" dirty="0" smtClean="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Protect </a:t>
            </a:r>
            <a:r>
              <a:rPr lang="en-US" sz="1200" b="1" dirty="0">
                <a:effectLst/>
                <a:latin typeface="Calibri" panose="020F0502020204030204" pitchFamily="34" charset="0"/>
                <a:ea typeface="Calibri" panose="020F0502020204030204" pitchFamily="34" charset="0"/>
                <a:cs typeface="DokChampa" panose="020B0604020202020204" pitchFamily="34" charset="-34"/>
              </a:rPr>
              <a:t>your personal information on the Internet:</a:t>
            </a:r>
            <a:r>
              <a:rPr lang="en-US" sz="1200" dirty="0">
                <a:effectLst/>
                <a:latin typeface="Calibri" panose="020F0502020204030204" pitchFamily="34" charset="0"/>
                <a:ea typeface="Calibri" panose="020F0502020204030204" pitchFamily="34" charset="0"/>
                <a:cs typeface="DokChampa" panose="020B0604020202020204" pitchFamily="34" charset="-34"/>
              </a:rPr>
              <a:t> Shop only on sites that use secure technology, which prevents unauthorized parties from seeing your purchase information. </a:t>
            </a:r>
            <a:endParaRPr lang="en-US" sz="1200" dirty="0" smtClean="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lgn="l" defTabSz="914400" rtl="0" eaLnBrk="1" fontAlgn="auto" latinLnBrk="0" hangingPunct="1">
              <a:lnSpc>
                <a:spcPct val="100000"/>
              </a:lnSpc>
              <a:spcBef>
                <a:spcPts val="0"/>
              </a:spcBef>
              <a:spcAft>
                <a:spcPts val="500"/>
              </a:spcAft>
              <a:buClrTx/>
              <a:buSzTx/>
              <a:buFont typeface="Symbol" panose="05050102010706020507" pitchFamily="18" charset="2"/>
              <a:buChar char=""/>
              <a:tabLst/>
              <a:defRP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Make sure that passwords cannot be guessed easily:</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 This includes passwords for your credit card, bank, and phone accounts. Avoid using information that is easily available, such as your date of birth, phone number, or your mother’s maiden name.</a:t>
            </a:r>
          </a:p>
          <a:p>
            <a:pPr marL="342900" marR="0" lvl="0" indent="-342900" algn="l" defTabSz="914400" rtl="0" eaLnBrk="1" fontAlgn="auto" latinLnBrk="0" hangingPunct="1">
              <a:lnSpc>
                <a:spcPct val="100000"/>
              </a:lnSpc>
              <a:spcBef>
                <a:spcPts val="0"/>
              </a:spcBef>
              <a:spcAft>
                <a:spcPts val="500"/>
              </a:spcAft>
              <a:buClrTx/>
              <a:buSzTx/>
              <a:buFont typeface="Symbol" panose="05050102010706020507" pitchFamily="18" charset="2"/>
              <a:buChar char=""/>
              <a:tabLst/>
              <a:defRPr/>
            </a:pPr>
            <a:r>
              <a:rPr lang="en-US" sz="1200" b="1" dirty="0" smtClean="0">
                <a:effectLst/>
                <a:latin typeface="Calibri" panose="020F0502020204030204" pitchFamily="34" charset="0"/>
                <a:ea typeface="Calibri" panose="020F0502020204030204" pitchFamily="34" charset="0"/>
                <a:cs typeface="DokChampa" panose="020B0604020202020204" pitchFamily="34" charset="-34"/>
              </a:rPr>
              <a:t>Be careful about giving personal information over the phone:</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 Even if the caller claims to represent a legitimate financial institution, ask if you can call them back to make sure they are who they say they are. Do not take a number from the caller. Instead, look up and call the number of the financial institution the caller represents.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Properly store or dispose of documents which contain personal information: </a:t>
            </a:r>
            <a:r>
              <a:rPr lang="en-US" sz="1200" dirty="0">
                <a:effectLst/>
                <a:latin typeface="Calibri" panose="020F0502020204030204" pitchFamily="34" charset="0"/>
                <a:ea typeface="Calibri" panose="020F0502020204030204" pitchFamily="34" charset="0"/>
                <a:cs typeface="DokChampa" panose="020B0604020202020204" pitchFamily="34" charset="-34"/>
              </a:rPr>
              <a:t>This includes information from canceled checks, bank, or credit card statements, etc. Shred them with a triple shredder. Store them in a safe place if you are keeping them.</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17</a:t>
            </a:fld>
            <a:endParaRPr lang="en-US" dirty="0"/>
          </a:p>
        </p:txBody>
      </p:sp>
    </p:spTree>
    <p:extLst>
      <p:ext uri="{BB962C8B-B14F-4D97-AF65-F5344CB8AC3E}">
        <p14:creationId xmlns:p14="http://schemas.microsoft.com/office/powerpoint/2010/main" val="166289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vehicle storage.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Before deployment or extended absence, you should decide where you want to keep your vehicle and who will take care of it. </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If you leave the vehicles with a family member or friend: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Provide guidance regarding any emergency or routine maintenance schedules.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Inform your insurance company of any alternate drivers and be aware that your insurance rates could be readjusted.</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If you store the vehicle: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Use on-base vehicle storage, if available.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Ask for a premium discount form from the storage facility.</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Many storage facilities will give you a form to send to your insurance company to apply for a premium discount since your vehicle will not be driven during your deployment and the lot is insured and has security. They may also provide other services such as monthly start-ups or annual state inspections. </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Some storage lots do not provide monthly start-ups or provide applications for insurance discounts. These lots may not be insured.</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Remember that if you are deployed for over 180 days, you have the option to terminate your vehicle lease. You can learn more about this from the CFPB factsheet at: </a:t>
            </a:r>
            <a:r>
              <a:rPr lang="en-US" sz="1200" u="sng" dirty="0">
                <a:solidFill>
                  <a:srgbClr val="0000FF"/>
                </a:solidFill>
                <a:effectLst/>
                <a:latin typeface="Calibri" panose="020F0502020204030204" pitchFamily="34" charset="0"/>
                <a:ea typeface="Calibri" panose="020F0502020204030204" pitchFamily="34" charset="0"/>
                <a:cs typeface="DokChampa" panose="020B0604020202020204" pitchFamily="34" charset="-34"/>
                <a:hlinkClick r:id="rId3">
                  <a:extLst>
                    <a:ext uri="{A12FA001-AC4F-418D-AE19-62706E023703}">
                      <ahyp:hlinkClr xmlns:ahyp="http://schemas.microsoft.com/office/drawing/2018/hyperlinkcolor" xmlns="" val="tx"/>
                    </a:ext>
                  </a:extLst>
                </a:hlinkClick>
              </a:rPr>
              <a:t>https://files.consumerfinance.gov/f/documents/cfpb_servicemembers-civil-relief-act_factsheet.pdf</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18</a:t>
            </a:fld>
            <a:endParaRPr lang="en-US" dirty="0"/>
          </a:p>
        </p:txBody>
      </p:sp>
    </p:spTree>
    <p:extLst>
      <p:ext uri="{BB962C8B-B14F-4D97-AF65-F5344CB8AC3E}">
        <p14:creationId xmlns:p14="http://schemas.microsoft.com/office/powerpoint/2010/main" val="261679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property management.</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b="1" u="sng" dirty="0">
                <a:effectLst/>
                <a:latin typeface="Calibri" panose="020F0502020204030204" pitchFamily="34" charset="0"/>
                <a:ea typeface="Calibri" panose="020F0502020204030204" pitchFamily="34" charset="0"/>
                <a:cs typeface="DokChampa" panose="020B0604020202020204" pitchFamily="34" charset="-34"/>
              </a:rPr>
              <a:t>Instructor Note</a:t>
            </a:r>
            <a:r>
              <a:rPr lang="en-US" sz="1200" b="1" dirty="0">
                <a:effectLst/>
                <a:latin typeface="Calibri" panose="020F0502020204030204" pitchFamily="34" charset="0"/>
                <a:ea typeface="Calibri" panose="020F0502020204030204" pitchFamily="34" charset="0"/>
                <a:cs typeface="DokChampa" panose="020B0604020202020204" pitchFamily="34" charset="-34"/>
              </a:rPr>
              <a:t>: Ask if there are any homeowners in the class. If not, skip that part of the slide.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Renters: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Determine if you should keep or break your lease.</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You may want to consider giving up your lease and putting everything in storage. Many landlords near military installations have a clause that will allow you to end your lease. SCRA allows you to break a lease early if you PCS or have deployment orders for more than 90 days.</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If you keep your lease, arrange in advance with your landlord about how you will pay rent and what type of security is available for your apartment and its contents. Make plans for keeping utility payments up to date.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have any questions about your lease, have the Base Legal Services Office review it.</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Homeowners: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Make arrangements to ensure your mortgage payment and homeowners insurance are paid each month on time. </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Check with your lender about setting up a direct payment plan or an allotment.</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Do not write checks in advance and date them for each month. Postdated checks are illegal in some states, and there is no guarantee that your lender will not process the check immediately when it is received.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Determine if you want to rent your home.</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If you consider this option, it is a best practice to work with a property manager during your absence that will screen any potential tenants.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Establish a budget for unexpected expenses.</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If someone is living in your home while you are away, make certain they know the maintenance schedule for items such the furnace or air conditioning, and the name and contact numbers of the companies you usually use for service or repairs.</a:t>
            </a:r>
          </a:p>
          <a:p>
            <a:pPr marL="1200150" marR="0" lvl="2" indent="-285750">
              <a:spcBef>
                <a:spcPts val="0"/>
              </a:spcBef>
              <a:spcAft>
                <a:spcPts val="50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Many Marines who own a home, find themselves as “inadvertent landlords” during an extended absences or PCS. What are some questions you might want to ask yourself before you rent your home?</a:t>
            </a:r>
          </a:p>
          <a:p>
            <a:pPr marL="342900" marR="0" lvl="0"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Possible responses include: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Do I want to be a landlord?</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Will the projected rental income cover the expenses of the property?</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Will I manage it myself or hire a rental company?</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If I use a rental company, what are their charges?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Do I have enough emergency funds for unexpected repairs?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Do I have enough savings to deal with vacancies, evictions, or squatters?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Am I prepared to keep the required financial records?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Do my current mortgage terms allow me to rent the home?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What type of homeowners insurance changes must I make?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1200150" marR="0" lvl="2" indent="-285750">
              <a:spcBef>
                <a:spcPts val="0"/>
              </a:spcBef>
              <a:spcAft>
                <a:spcPts val="500"/>
              </a:spcAft>
              <a:buFont typeface="Courier New" panose="02070309020205020404" pitchFamily="49" charset="0"/>
              <a:buChar char="o"/>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19</a:t>
            </a:fld>
            <a:endParaRPr lang="en-US" dirty="0"/>
          </a:p>
        </p:txBody>
      </p:sp>
    </p:spTree>
    <p:extLst>
      <p:ext uri="{BB962C8B-B14F-4D97-AF65-F5344CB8AC3E}">
        <p14:creationId xmlns:p14="http://schemas.microsoft.com/office/powerpoint/2010/main" val="113252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Provide the learning objectives.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After completing this lesson, you should be able to:</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Explain why it is important to have a financial plan in place prior to deployment or extended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Identify important documents and sources of assistance for developing a financial plan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Determine effective strategies to manage financial affairs during deployment or extended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Assess sources of extra income during deployment</a:t>
            </a: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2</a:t>
            </a:fld>
            <a:endParaRPr lang="en-US" dirty="0"/>
          </a:p>
        </p:txBody>
      </p:sp>
    </p:spTree>
    <p:extLst>
      <p:ext uri="{BB962C8B-B14F-4D97-AF65-F5344CB8AC3E}">
        <p14:creationId xmlns:p14="http://schemas.microsoft.com/office/powerpoint/2010/main" val="369351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taxes during deployment and extended absences.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Determine how to pay personal income taxes if you will be deployed on April 15th.</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Your W-2 will be available online through myPay.</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File the return in your permanent state.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Make sure you have power of attorney in place if someone is filing on your behalf.</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If your spouse or someone else is filing your tax return, make sure they have all the information and attach the power of attorney along with IRS Form 2848, Power of Attorney and Declaration of Representation.</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are serving in a combat zone, the deadline for paying your taxes can be extended. The tax extension generally starts the day you begin serving in the combat zone for the period of your service plus 180 days afterward.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Understand the combat zone exclusion tax advantages.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Being assigned to, or working in, a combat zone, triggers a tax advantage. Earnings received while in the combat zone are excluded from taxable income.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This exclusion is unlimited for enlisted members and warrant officers, and for commission officers is capped at the highest enlisted pay, plus any hostile fire or imminent danger pay received.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spend a single qualifying day in the combat zone, your pay for the entire month is excluded from taxable income.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Bonuses and special pays also are excluded from taxable income if within the previously stated limitations and earned in the same month in which you served in a combat zone.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Decide how you will save, invest, or pay off debt with these funds.</a:t>
            </a: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Transition to the next topic.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Now let’s talk about managing any extra income you might make while away.</a:t>
            </a: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20</a:t>
            </a:fld>
            <a:endParaRPr lang="en-US" dirty="0"/>
          </a:p>
        </p:txBody>
      </p:sp>
    </p:spTree>
    <p:extLst>
      <p:ext uri="{BB962C8B-B14F-4D97-AF65-F5344CB8AC3E}">
        <p14:creationId xmlns:p14="http://schemas.microsoft.com/office/powerpoint/2010/main" val="2331133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Managing Extra Income: </a:t>
            </a:r>
            <a:r>
              <a:rPr lang="en-US" sz="1200" b="1" dirty="0">
                <a:effectLst/>
                <a:latin typeface="Calibri" panose="020F0502020204030204" pitchFamily="34" charset="0"/>
                <a:ea typeface="Calibri" panose="020F0502020204030204" pitchFamily="34" charset="0"/>
                <a:cs typeface="DokChampa" panose="020B0604020202020204" pitchFamily="34" charset="-34"/>
              </a:rPr>
              <a:t>15 minutes.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strategies for managing the extra income Marines may earn while on deployment or extended absence.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should set a goal for the accrued money as part of your financial plan.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Pick something meaningful. You’ll be more motivated if you have a meaningful goal in mind.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Set a specific dollar amount. This will help you track your progress and know how close you are to achieving your goals.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Be realistic. Keep track of your income before and during deployment so you can set a savings goal that is realistic.</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Determine your savings strategy. Consider how much you need to save each pay period and where you will be storing your savings.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This might be: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Paying down personal debt.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Funding future investments such as marriage, retirement, education, or home ownership.</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Savings Deposit Program (SDP) is a good way to maximize earnings while on deployment.</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21</a:t>
            </a:fld>
            <a:endParaRPr lang="en-US" dirty="0"/>
          </a:p>
        </p:txBody>
      </p:sp>
    </p:spTree>
    <p:extLst>
      <p:ext uri="{BB962C8B-B14F-4D97-AF65-F5344CB8AC3E}">
        <p14:creationId xmlns:p14="http://schemas.microsoft.com/office/powerpoint/2010/main" val="121274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Explain the purpose of the Savings Deposit Program.</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SDP was established to provide members of the uniformed services serving in a designated combat zone the opportunity to build their financial savings.</a:t>
            </a:r>
          </a:p>
          <a:p>
            <a:pPr marL="342900" marR="0" lvl="0" indent="-342900">
              <a:spcBef>
                <a:spcPts val="0"/>
              </a:spcBef>
              <a:spcAft>
                <a:spcPts val="33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It allows Marines to earn 10% interest on up to $10,000.</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22</a:t>
            </a:fld>
            <a:endParaRPr lang="en-US" dirty="0"/>
          </a:p>
        </p:txBody>
      </p:sp>
    </p:spTree>
    <p:extLst>
      <p:ext uri="{BB962C8B-B14F-4D97-AF65-F5344CB8AC3E}">
        <p14:creationId xmlns:p14="http://schemas.microsoft.com/office/powerpoint/2010/main" val="424788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Introduce the video.</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171450" marR="0" indent="-171450">
              <a:spcBef>
                <a:spcPts val="0"/>
              </a:spcBef>
              <a:spcAft>
                <a:spcPts val="33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Let’s watch a short video that explains more about the SDP program.</a:t>
            </a:r>
          </a:p>
          <a:p>
            <a:pPr marL="171450" marR="0" indent="-171450">
              <a:spcBef>
                <a:spcPts val="0"/>
              </a:spcBef>
              <a:spcAft>
                <a:spcPts val="33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171450" marR="0" indent="-171450">
              <a:spcBef>
                <a:spcPts val="0"/>
              </a:spcBef>
              <a:spcAft>
                <a:spcPts val="33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Show the video.</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Show the video titled </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“Saving Deposit Program Pre-Deployment”</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This video is </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2 </a:t>
            </a:r>
            <a:r>
              <a:rPr lang="en-US" sz="1200" dirty="0">
                <a:effectLst/>
                <a:latin typeface="Calibri" panose="020F0502020204030204" pitchFamily="34" charset="0"/>
                <a:ea typeface="Calibri" panose="020F0502020204030204" pitchFamily="34" charset="0"/>
                <a:cs typeface="DokChampa" panose="020B0604020202020204" pitchFamily="34" charset="-34"/>
              </a:rPr>
              <a:t>minutes and </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22 </a:t>
            </a:r>
            <a:r>
              <a:rPr lang="en-US" sz="1200" dirty="0">
                <a:effectLst/>
                <a:latin typeface="Calibri" panose="020F0502020204030204" pitchFamily="34" charset="0"/>
                <a:ea typeface="Calibri" panose="020F0502020204030204" pitchFamily="34" charset="0"/>
                <a:cs typeface="DokChampa" panose="020B0604020202020204" pitchFamily="34" charset="-34"/>
              </a:rPr>
              <a:t>seconds long</a:t>
            </a:r>
            <a:r>
              <a:rPr lang="en-US" sz="1200" dirty="0" smtClean="0">
                <a:effectLst/>
                <a:latin typeface="Calibri" panose="020F0502020204030204" pitchFamily="34" charset="0"/>
                <a:ea typeface="Calibri" panose="020F0502020204030204" pitchFamily="34" charset="0"/>
                <a:cs typeface="DokChampa" panose="020B0604020202020204" pitchFamily="34" charset="-34"/>
              </a:rPr>
              <a:t>.</a:t>
            </a:r>
          </a:p>
          <a:p>
            <a:pPr marL="342900" marR="0" lvl="0" indent="-342900">
              <a:spcBef>
                <a:spcPts val="0"/>
              </a:spcBef>
              <a:spcAft>
                <a:spcPts val="500"/>
              </a:spcAft>
              <a:buFont typeface="Symbol" panose="05050102010706020507" pitchFamily="18" charset="2"/>
              <a:buChar char=""/>
            </a:pPr>
            <a:r>
              <a:rPr lang="en-US" sz="1200" dirty="0" smtClean="0">
                <a:effectLst/>
                <a:latin typeface="Calibri" panose="020F0502020204030204" pitchFamily="34" charset="0"/>
                <a:ea typeface="Calibri" panose="020F0502020204030204" pitchFamily="34" charset="0"/>
                <a:cs typeface="DokChampa" panose="020B0604020202020204" pitchFamily="34" charset="-34"/>
              </a:rPr>
              <a:t>The video is available to stream from MarineNet Video:</a:t>
            </a:r>
            <a:r>
              <a:rPr lang="en-US" sz="1200" baseline="0" dirty="0" smtClean="0">
                <a:effectLst/>
                <a:latin typeface="Calibri" panose="020F0502020204030204" pitchFamily="34" charset="0"/>
                <a:ea typeface="Calibri" panose="020F0502020204030204" pitchFamily="34" charset="0"/>
                <a:cs typeface="DokChampa" panose="020B0604020202020204" pitchFamily="34" charset="-34"/>
              </a:rPr>
              <a:t> </a:t>
            </a:r>
            <a:r>
              <a:rPr lang="en-US" sz="1200" u="sng" kern="1200" dirty="0" smtClean="0">
                <a:solidFill>
                  <a:schemeClr val="tx1"/>
                </a:solidFill>
                <a:effectLst/>
                <a:latin typeface="+mn-lt"/>
                <a:ea typeface="+mn-ea"/>
                <a:cs typeface="+mn-cs"/>
                <a:hlinkClick r:id="rId3"/>
              </a:rPr>
              <a:t>https://www.marinenet.usmc.mil/mvs/watchVideo.aspx?Id=246613B146C6</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228600" marR="0" indent="-228600">
              <a:spcBef>
                <a:spcPts val="0"/>
              </a:spcBef>
              <a:spcAft>
                <a:spcPts val="275"/>
              </a:spcAft>
            </a:pPr>
            <a:r>
              <a:rPr lang="en-US" sz="1200" dirty="0">
                <a:effectLst/>
                <a:latin typeface="Calibri" panose="020F0502020204030204" pitchFamily="34" charset="0"/>
                <a:ea typeface="Calibri" panose="020F0502020204030204" pitchFamily="34" charset="0"/>
                <a:cs typeface="DokChampa" panose="020B0604020202020204" pitchFamily="34" charset="-34"/>
              </a:rPr>
              <a:t> </a:t>
            </a:r>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the video.</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What orders must you have to participate in the SDP?</a:t>
            </a:r>
          </a:p>
          <a:p>
            <a:pPr marL="685800" marR="0" lvl="1" indent="0">
              <a:spcBef>
                <a:spcPts val="0"/>
              </a:spcBef>
              <a:spcAft>
                <a:spcPts val="500"/>
              </a:spcAft>
            </a:pPr>
            <a:r>
              <a:rPr lang="en-US" sz="1200" i="1" dirty="0">
                <a:effectLst/>
                <a:latin typeface="Calibri" panose="020F0502020204030204" pitchFamily="34" charset="0"/>
                <a:ea typeface="Calibri" panose="020F0502020204030204" pitchFamily="34" charset="0"/>
                <a:cs typeface="DokChampa" panose="020B0604020202020204" pitchFamily="34" charset="-34"/>
              </a:rPr>
              <a:t>Orders to a designated combat zone, qualified hazardous duty area, or certain contingency operations outside of the U.S.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Who do you talk to if you want to participate in the SDP?</a:t>
            </a:r>
          </a:p>
          <a:p>
            <a:pPr marL="960120" marR="0" lvl="1" indent="-228600">
              <a:spcBef>
                <a:spcPts val="0"/>
              </a:spcBef>
              <a:spcAft>
                <a:spcPts val="500"/>
              </a:spcAft>
            </a:pPr>
            <a:r>
              <a:rPr lang="en-US" sz="1200" i="1" dirty="0">
                <a:effectLst/>
                <a:latin typeface="Calibri" panose="020F0502020204030204" pitchFamily="34" charset="0"/>
                <a:ea typeface="Calibri" panose="020F0502020204030204" pitchFamily="34" charset="0"/>
                <a:cs typeface="DokChampa" panose="020B0604020202020204" pitchFamily="34" charset="-34"/>
              </a:rPr>
              <a:t>The finance office at your deployment zone.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23</a:t>
            </a:fld>
            <a:endParaRPr lang="en-US" dirty="0"/>
          </a:p>
        </p:txBody>
      </p:sp>
    </p:spTree>
    <p:extLst>
      <p:ext uri="{BB962C8B-B14F-4D97-AF65-F5344CB8AC3E}">
        <p14:creationId xmlns:p14="http://schemas.microsoft.com/office/powerpoint/2010/main" val="4020929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Summarize the TSP and Tax-Exempt Pay Discussion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are serving in a combat zone, you can contribute tax-exempt pay to your traditional TSP account or your Roth TSP account.</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Contributions to a traditional account will be tax-free when withdrawn but earnings on those contributions are still taxable at the time of withdrawal.</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In a Roth account, both the amount contributed, and the associated earnings will be tax free at withdrawal (if you satisfy the regular Roth withdrawal requirements).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In addition, Marines serving in a combat zone tax exclusion location may contribute amounts over the standard IRS limits. </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24</a:t>
            </a:fld>
            <a:endParaRPr lang="en-US" dirty="0"/>
          </a:p>
        </p:txBody>
      </p:sp>
    </p:spTree>
    <p:extLst>
      <p:ext uri="{BB962C8B-B14F-4D97-AF65-F5344CB8AC3E}">
        <p14:creationId xmlns:p14="http://schemas.microsoft.com/office/powerpoint/2010/main" val="3303392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pre-deployment and post-deployment considerations on using the Roth TSP in a Combat Zone Tax Exclusion (CZTE) area.</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Marines deployed to a combat zone can re-channel all retirement contributions to a Roth TSP and NEVER pay income tax on the contributions or the earnings on it…NEVER.</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Normally, the Marine is limited on the amount you can contribute to Roth TSP. The annual Elective Deferral Limit for 2019 it is $19,000. This applies to combined total of traditional and Roth contributions. Marines deployed to a CZTE zone can redirect all retirement contributions to a Roth TSP via the annual additions limit.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CZTEs are areas that POTUS designates by Executive Order as an area in which the US Armed Forces are engaging in combat. You do that by electing TSP’s traditional contributions for any amount over the elective deferral limit up to the annual additions limit (for 2019 it is $56,000) This limit includes all contributions (tax-deferred, after-tax, and tax-exempt), Agency/Service Automatic (1%) Contributions, and Matching Contributions. For 415(c) purposes, working for multiple Federal agencies or services in the same year is considered having one employer.</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PRE - DEPLOYMENT:</a:t>
            </a:r>
            <a:r>
              <a:rPr lang="en-US" sz="1200" dirty="0">
                <a:effectLst/>
                <a:latin typeface="Calibri" panose="020F0502020204030204" pitchFamily="34" charset="0"/>
                <a:ea typeface="Calibri" panose="020F0502020204030204" pitchFamily="34" charset="0"/>
                <a:cs typeface="DokChampa" panose="020B0604020202020204" pitchFamily="34" charset="-34"/>
              </a:rPr>
              <a:t> Before deployment, you should go to myPay and suspend contributions to the TSP. Now ramp up the ROTH TSP contributions to $19,000 elective deferral limit. Any amounts over will go into the Traditional TSP.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Caution: If you participate the Blended Retirement System (BRS) please talk with your Personal Financial Manager (PFM) and Command Financial Specialist (CFS). You want to be sure that you do not miss out on matching funds because of not making contributions. </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POST DEPLOYMENT:</a:t>
            </a:r>
            <a:r>
              <a:rPr lang="en-US" sz="1200" dirty="0">
                <a:effectLst/>
                <a:latin typeface="Calibri" panose="020F0502020204030204" pitchFamily="34" charset="0"/>
                <a:ea typeface="Calibri" panose="020F0502020204030204" pitchFamily="34" charset="0"/>
                <a:cs typeface="DokChampa" panose="020B0604020202020204" pitchFamily="34" charset="-34"/>
              </a:rPr>
              <a:t> Once you have returned from deployment, review your finances. Ask yourself if you continue to invest or contribute this amount of my monthly income at this level. The answer may be…no. Then dial it down. Strike a balance. Invest enough to max the match in TSP at 5% and go Roth TSP with the rest.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Roth Contributions can be withdrawn as tax-free earnings if five years have passed since January 1 of the year you made your first Roth contribution, AND you are age 59½ or older, permanently disabled, or deceased. </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Seek professional financial assistance from your Installation’s PFMP Program:</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Personal Financial Manager (PFM)</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Command Financial Specialist (CFS)</a:t>
            </a: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25</a:t>
            </a:fld>
            <a:endParaRPr lang="en-US" dirty="0"/>
          </a:p>
        </p:txBody>
      </p:sp>
    </p:spTree>
    <p:extLst>
      <p:ext uri="{BB962C8B-B14F-4D97-AF65-F5344CB8AC3E}">
        <p14:creationId xmlns:p14="http://schemas.microsoft.com/office/powerpoint/2010/main" val="706432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the differences between the SDP and the TSP.</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While these savings programs both help you become financially fit, they are entirely different from one another. You can participate in both programs while you are deployed or on extended absence. To avoid confusion, you should familiarize yourself with the differences.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SDP is a short-term savings program that is only available to Service members who are deployed in combat zones. You can build your financial savings by reaping the benefits of SDP’s high returns.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must pay taxes on SDP interest.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are guaranteed 10% annual return compounded quarterly.</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There is a maximum interest-earning contribution—$10,000 per deployment.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must withdraw your SDP when your tour of duty ends.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TSP is a long-term retirement savings plan that is open to all active Service members. It’s a lot like a private sector 401(k) plan. You can elect to contribute a percentage of your basic pay, special pay, incentive pay, and/or bonuses to the TSP.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With a Roth TSP, earnings can be tax-free if certain conditions are met.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TSP has variable returns based on investment choices and market performance.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are limited to an annual maximum contribution limit.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can keep your TSP account through retirement.</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Full participation in both programs allows you to maximize your earnings while deployed or away.</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26</a:t>
            </a:fld>
            <a:endParaRPr lang="en-US" dirty="0"/>
          </a:p>
        </p:txBody>
      </p:sp>
    </p:spTree>
    <p:extLst>
      <p:ext uri="{BB962C8B-B14F-4D97-AF65-F5344CB8AC3E}">
        <p14:creationId xmlns:p14="http://schemas.microsoft.com/office/powerpoint/2010/main" val="1375178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Present the first scenario and solicit responses.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Scenario 1:</a:t>
            </a:r>
            <a:r>
              <a:rPr lang="en-US" sz="1200" dirty="0">
                <a:effectLst/>
                <a:latin typeface="Calibri" panose="020F0502020204030204" pitchFamily="34" charset="0"/>
                <a:ea typeface="Calibri" panose="020F0502020204030204" pitchFamily="34" charset="0"/>
                <a:cs typeface="DokChampa" panose="020B0604020202020204" pitchFamily="34" charset="-34"/>
              </a:rPr>
              <a:t> Robert has just learned he will be deployed next month. What does he need to do with his vehicle before he leaves?</a:t>
            </a:r>
          </a:p>
          <a:p>
            <a:pPr marL="228600" marR="0" indent="0">
              <a:spcBef>
                <a:spcPts val="0"/>
              </a:spcBef>
              <a:spcAft>
                <a:spcPts val="500"/>
              </a:spcAft>
            </a:pPr>
            <a:r>
              <a:rPr lang="en-US" sz="1200" i="1" dirty="0">
                <a:effectLst/>
                <a:latin typeface="Calibri" panose="020F0502020204030204" pitchFamily="34" charset="0"/>
                <a:ea typeface="Calibri" panose="020F0502020204030204" pitchFamily="34" charset="0"/>
                <a:cs typeface="DokChampa" panose="020B0604020202020204" pitchFamily="34" charset="-34"/>
              </a:rPr>
              <a:t>Possible responses include: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Decide where he will keep his car.</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Notify his insurance if he is storing it in a secure location.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Determine who he will ask to address car payments, if he has them.</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Do any routine maintenance.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27</a:t>
            </a:fld>
            <a:endParaRPr lang="en-US" dirty="0"/>
          </a:p>
        </p:txBody>
      </p:sp>
    </p:spTree>
    <p:extLst>
      <p:ext uri="{BB962C8B-B14F-4D97-AF65-F5344CB8AC3E}">
        <p14:creationId xmlns:p14="http://schemas.microsoft.com/office/powerpoint/2010/main" val="2812507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Present the second scenario and solicit responses.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Scenario 2: </a:t>
            </a:r>
            <a:r>
              <a:rPr lang="en-US" sz="1200" dirty="0">
                <a:effectLst/>
                <a:latin typeface="Calibri" panose="020F0502020204030204" pitchFamily="34" charset="0"/>
                <a:ea typeface="Calibri" panose="020F0502020204030204" pitchFamily="34" charset="0"/>
                <a:cs typeface="DokChampa" panose="020B0604020202020204" pitchFamily="34" charset="-34"/>
              </a:rPr>
              <a:t>Madison lives in a rental off-base and will be on an extended absence overseas. What does she need to do with her rental?</a:t>
            </a:r>
          </a:p>
          <a:p>
            <a:pPr marL="228600" marR="0" indent="0">
              <a:spcBef>
                <a:spcPts val="0"/>
              </a:spcBef>
              <a:spcAft>
                <a:spcPts val="500"/>
              </a:spcAft>
            </a:pPr>
            <a:r>
              <a:rPr lang="en-US" sz="1200" i="1" dirty="0">
                <a:effectLst/>
                <a:latin typeface="Calibri" panose="020F0502020204030204" pitchFamily="34" charset="0"/>
                <a:ea typeface="Calibri" panose="020F0502020204030204" pitchFamily="34" charset="0"/>
                <a:cs typeface="DokChampa" panose="020B0604020202020204" pitchFamily="34" charset="-34"/>
              </a:rPr>
              <a:t>Possible responses include: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Notify her landlord.</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Decide if she wants to keep or give up the rental.</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Check if there is a military clause in her lease.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If she has no military clause, see if she qualifies to break her lease under SCRA.</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If she chooses to keep her lease, determine how her rent will be paid.</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Determine what to do with her personal belongings.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Update or cancel her renter’s insurance.</a:t>
            </a:r>
            <a:r>
              <a:rPr lang="en-US" sz="1200" dirty="0">
                <a:effectLst/>
                <a:latin typeface="Calibri" panose="020F0502020204030204" pitchFamily="34" charset="0"/>
                <a:ea typeface="Calibri" panose="020F0502020204030204" pitchFamily="34" charset="0"/>
                <a:cs typeface="DokChampa" panose="020B0604020202020204" pitchFamily="34" charset="-34"/>
              </a:rPr>
              <a:t> </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28</a:t>
            </a:fld>
            <a:endParaRPr lang="en-US" dirty="0"/>
          </a:p>
        </p:txBody>
      </p:sp>
    </p:spTree>
    <p:extLst>
      <p:ext uri="{BB962C8B-B14F-4D97-AF65-F5344CB8AC3E}">
        <p14:creationId xmlns:p14="http://schemas.microsoft.com/office/powerpoint/2010/main" val="22839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Present the third scenario and solicit responses.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Scenario 3: </a:t>
            </a:r>
            <a:r>
              <a:rPr lang="en-US" sz="1200" dirty="0">
                <a:effectLst/>
                <a:latin typeface="Calibri" panose="020F0502020204030204" pitchFamily="34" charset="0"/>
                <a:ea typeface="Calibri" panose="020F0502020204030204" pitchFamily="34" charset="0"/>
                <a:cs typeface="DokChampa" panose="020B0604020202020204" pitchFamily="34" charset="-34"/>
              </a:rPr>
              <a:t>Jose will be deployed to a combat zone. How can he ensure that his credit is safe and managed while he is away?</a:t>
            </a:r>
          </a:p>
          <a:p>
            <a:pPr marL="228600" marR="0">
              <a:spcBef>
                <a:spcPts val="0"/>
              </a:spcBef>
              <a:spcAft>
                <a:spcPts val="600"/>
              </a:spcAft>
            </a:pPr>
            <a:r>
              <a:rPr lang="en-US" sz="1200" i="1" dirty="0">
                <a:effectLst/>
                <a:latin typeface="Calibri" panose="020F0502020204030204" pitchFamily="34" charset="0"/>
                <a:ea typeface="Calibri" panose="020F0502020204030204" pitchFamily="34" charset="0"/>
                <a:cs typeface="DokChampa" panose="020B0604020202020204" pitchFamily="34" charset="-34"/>
              </a:rPr>
              <a:t>Possible responses include: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Put an active duty alert on his credit report.</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Consider a credit freeze.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Limit the use of his credit cards.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Ensure that he only allows very trusted people access to his credit information.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Set up a system to ensure timely payments.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Be careful when providing credit card information over the internet or phone.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Transition to the next topic.</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If completing the section on Reservists and Individual Augmentees, say:</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Now we will learn more about deployment and extended absences of Reservists and individual augmentees. </a:t>
            </a:r>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If </a:t>
            </a:r>
            <a:r>
              <a:rPr lang="en-US" sz="1200" b="1" u="sng" dirty="0">
                <a:effectLst/>
                <a:latin typeface="Calibri" panose="020F0502020204030204" pitchFamily="34" charset="0"/>
                <a:ea typeface="Calibri" panose="020F0502020204030204" pitchFamily="34" charset="0"/>
                <a:cs typeface="DokChampa" panose="020B0604020202020204" pitchFamily="34" charset="-34"/>
              </a:rPr>
              <a:t>not </a:t>
            </a:r>
            <a:r>
              <a:rPr lang="en-US" sz="1200" b="1" dirty="0">
                <a:effectLst/>
                <a:latin typeface="Calibri" panose="020F0502020204030204" pitchFamily="34" charset="0"/>
                <a:ea typeface="Calibri" panose="020F0502020204030204" pitchFamily="34" charset="0"/>
                <a:cs typeface="DokChampa" panose="020B0604020202020204" pitchFamily="34" charset="-34"/>
              </a:rPr>
              <a:t>completing the section on Reservists and Individual Augmentees, move to Slide 33 and say:</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Now we will summarize this lesson. </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29</a:t>
            </a:fld>
            <a:endParaRPr lang="en-US" dirty="0"/>
          </a:p>
        </p:txBody>
      </p:sp>
    </p:spTree>
    <p:extLst>
      <p:ext uri="{BB962C8B-B14F-4D97-AF65-F5344CB8AC3E}">
        <p14:creationId xmlns:p14="http://schemas.microsoft.com/office/powerpoint/2010/main" val="218299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Continue to provide the learning objectives.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Discuss the tax entitlements that are available to Marines serving in a combat zone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Describe how the Savings Deposit Program works during deployment</a:t>
            </a: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3</a:t>
            </a:fld>
            <a:endParaRPr lang="en-US" dirty="0"/>
          </a:p>
        </p:txBody>
      </p:sp>
    </p:spTree>
    <p:extLst>
      <p:ext uri="{BB962C8B-B14F-4D97-AF65-F5344CB8AC3E}">
        <p14:creationId xmlns:p14="http://schemas.microsoft.com/office/powerpoint/2010/main" val="3857845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Planning for Reservists and Individual Augmentees: </a:t>
            </a:r>
            <a:r>
              <a:rPr lang="en-US" sz="1200" b="1" dirty="0">
                <a:effectLst/>
                <a:latin typeface="Calibri" panose="020F0502020204030204" pitchFamily="34" charset="0"/>
                <a:ea typeface="Calibri" panose="020F0502020204030204" pitchFamily="34" charset="0"/>
                <a:cs typeface="DokChampa" panose="020B0604020202020204" pitchFamily="34" charset="-34"/>
              </a:rPr>
              <a:t>15 minutes. </a:t>
            </a:r>
          </a:p>
          <a:p>
            <a:pPr marL="0" marR="0">
              <a:spcBef>
                <a:spcPts val="0"/>
              </a:spcBef>
              <a:spcAft>
                <a:spcPts val="330"/>
              </a:spcAft>
            </a:pPr>
            <a:endParaRPr lang="en-US" sz="1200" b="1"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financial planning for Reservists and individual augmentees.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When Reservists, including individual augmentees (IAs) are called to active duty for extended periods, they face family separations and often financial hardships as well. They may experience the possibility of a decrease in their income, the struggle of a business, or the challenge of having to cope with a new job when they return to their civilian employer.</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Proper planning can prevent or minimize financial difficulties for the member and their family through careful money management and by learning financial rights that are available to them.</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Reserve Marines can determine the approximate changes in their income by talking with their commanding officer, military pay representative, or visiting the Defense Finance and Accounting Services (DFAS) website to review the military pay tables and dollar amount of special pays and allowances.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Reservists also should learn what benefits will continue through their employer and the available period, as well as the benefits they may be eligible for as part of their military duty. Benefits and entitlements may vary depending on the purpose and number of days called to active duty.</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30</a:t>
            </a:fld>
            <a:endParaRPr lang="en-US" dirty="0"/>
          </a:p>
        </p:txBody>
      </p:sp>
    </p:spTree>
    <p:extLst>
      <p:ext uri="{BB962C8B-B14F-4D97-AF65-F5344CB8AC3E}">
        <p14:creationId xmlns:p14="http://schemas.microsoft.com/office/powerpoint/2010/main" val="1150630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Briefly discuss their employee rights under USERRA.</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Reserve marines should know their rights under the Uniformed Services Employment and Reemployment Rights Act (USERRA).</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USERRA protects the rights when a Reservist leaves for duty and then returns to civilian work — provided the member meets eligibility criteria. USERRA applies to all employers, regardless of the size of the company.</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USERRA:</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Entitles the member to return to their job after performing military service.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Protects the member’s participation in an employer’s retirement plan.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Requires the employer to continue to contribute to the member’s pension plan.</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Reserve member is entitled to the same pension benefits they would have accrued had they not been on military leave.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your employer has a pension fund, he or she must continue to contribute to it while you are on active duty.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participate in a 401(k) plan or other defined contribution plan, you have up to five years to make up missed contributions - and your employer must also make up any matching contributions.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However, the employer is not required to make contributions to your 401(k) account or other defined contribution plan while you are on active duty.</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31</a:t>
            </a:fld>
            <a:endParaRPr lang="en-US" dirty="0"/>
          </a:p>
        </p:txBody>
      </p:sp>
    </p:spTree>
    <p:extLst>
      <p:ext uri="{BB962C8B-B14F-4D97-AF65-F5344CB8AC3E}">
        <p14:creationId xmlns:p14="http://schemas.microsoft.com/office/powerpoint/2010/main" val="3524142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healthcare options for Reservists and their families.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As a Reservist, you have several options available for health care: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Use military health care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Stay on your employer’s plan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Consider your spouse’s plan</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Using military health care: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military provides health care benefits to Reservists called to active service. For a Reservist on active duty for 30 days or longer, the military also offers TRICARE, the military health care program.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With TRICARE, a spouse and children (dependents) can go to civilian doctors and hospitals that accept patients under this program.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military also offers TRICARE Reserve Select (TRS), a health care program that provides the TRICARE benefits for a monthly premium to non-activated Reserve members and their families.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An advantage of participating in TRS is that you and your family will already be acquainted with TRICARE and, as such, will have an easier transition into the program if you are called to duty for an extended period.</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can visit the TRICARE web site at www.tricare.mil for more information.</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Staying on your employer’s health care.</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a Reserve Marine and their family live in an area where few doctors accept patients under the military TRICARE program, or if they don’t want to change doctors, they should consider exercising the health care rights under USERRA. You have:</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The right to stay on an employer’s health care plan for up to 24 months while on active duty, if you pay up to 102% of the cost of the plan while on active duty. That is the full cost of the plan, plus a 2% administrative fee.</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The right to rejoin an employer’s health care when you return to work. You would then go back to paying the same amount as every other employee.</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Consider using your spouse’s plan: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your spouse’s plan will meet everyone’s needs, consider using that coverage. The family may still have to change doctors and hospitals, but the cost of your spouse’s plan may be lower.</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It is recommended that both the member and spouse (or ex-spouse) take the time to first compare the benefits of moving to the spouses’ plan or exercising the USERRA rights. After reviewing the health care options and comparing costs, write down any additional amount you will be paying monthly for health care while on active duty.</a:t>
            </a: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Transition to the next topic.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Now let’s summarize what we have learned.</a:t>
            </a: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32</a:t>
            </a:fld>
            <a:endParaRPr lang="en-US" dirty="0"/>
          </a:p>
        </p:txBody>
      </p:sp>
    </p:spTree>
    <p:extLst>
      <p:ext uri="{BB962C8B-B14F-4D97-AF65-F5344CB8AC3E}">
        <p14:creationId xmlns:p14="http://schemas.microsoft.com/office/powerpoint/2010/main" val="318182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Lesson Summary: </a:t>
            </a:r>
            <a:r>
              <a:rPr lang="en-US" sz="1200" b="1" dirty="0">
                <a:effectLst/>
                <a:latin typeface="Calibri" panose="020F0502020204030204" pitchFamily="34" charset="0"/>
                <a:ea typeface="Calibri" panose="020F0502020204030204" pitchFamily="34" charset="0"/>
                <a:cs typeface="DokChampa" panose="020B0604020202020204" pitchFamily="34" charset="-34"/>
              </a:rPr>
              <a:t>3 minutes</a:t>
            </a:r>
            <a:r>
              <a:rPr lang="en-US" sz="1200" dirty="0">
                <a:effectLst/>
                <a:latin typeface="Calibri" panose="020F0502020204030204" pitchFamily="34" charset="0"/>
                <a:ea typeface="Calibri" panose="020F0502020204030204" pitchFamily="34" charset="0"/>
                <a:cs typeface="DokChampa" panose="020B0604020202020204" pitchFamily="34" charset="-34"/>
              </a:rPr>
              <a:t>. </a:t>
            </a:r>
          </a:p>
          <a:p>
            <a:endParaRPr lang="en-US" dirty="0"/>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Summarize key learning points.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Now that you have completed this lesson, you should be able to:</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Explain why it is important to have a financial plan in place prior to deployment or extended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Identify important documents and sources of assistance for developing a financial plan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Determine effective strategies to manage financial affairs during deployment or extended absence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Assess sources of extra income during deployment</a:t>
            </a: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33</a:t>
            </a:fld>
            <a:endParaRPr lang="en-US" dirty="0"/>
          </a:p>
        </p:txBody>
      </p:sp>
    </p:spTree>
    <p:extLst>
      <p:ext uri="{BB962C8B-B14F-4D97-AF65-F5344CB8AC3E}">
        <p14:creationId xmlns:p14="http://schemas.microsoft.com/office/powerpoint/2010/main" val="1878500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Continue to summarize key learning points.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Discuss the tax entitlements that are available to Marines serving in a combat zone</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Describe how the Savings Deposit Program works during deployment</a:t>
            </a: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34</a:t>
            </a:fld>
            <a:endParaRPr lang="en-US" dirty="0"/>
          </a:p>
        </p:txBody>
      </p:sp>
    </p:spTree>
    <p:extLst>
      <p:ext uri="{BB962C8B-B14F-4D97-AF65-F5344CB8AC3E}">
        <p14:creationId xmlns:p14="http://schemas.microsoft.com/office/powerpoint/2010/main" val="303314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Present the optional key learning points if using the optional section.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Describe available health options when a Reservist is called to active duty</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Discuss the benefits and entitlements that Reservists may qualify for while on deployment</a:t>
            </a: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indent="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Ask:</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Are there any questions or comments about </a:t>
            </a:r>
            <a:r>
              <a:rPr lang="en-US" sz="1200" i="1" dirty="0">
                <a:effectLst/>
                <a:latin typeface="Calibri" panose="020F0502020204030204" pitchFamily="34" charset="0"/>
                <a:ea typeface="Calibri" panose="020F0502020204030204" pitchFamily="34" charset="0"/>
                <a:cs typeface="DokChampa" panose="020B0604020202020204" pitchFamily="34" charset="-34"/>
              </a:rPr>
              <a:t>Financial Planning for Deployment and Extended Absences?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35</a:t>
            </a:fld>
            <a:endParaRPr lang="en-US" dirty="0"/>
          </a:p>
        </p:txBody>
      </p:sp>
    </p:spTree>
    <p:extLst>
      <p:ext uri="{BB962C8B-B14F-4D97-AF65-F5344CB8AC3E}">
        <p14:creationId xmlns:p14="http://schemas.microsoft.com/office/powerpoint/2010/main" val="144401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Present the optional objectives if using the optional section.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Describe available health options when a Reservist is called to active duty</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Discuss the benefits and entitlements that Reservists may qualify for while on deployment</a:t>
            </a:r>
          </a:p>
          <a:p>
            <a:endParaRPr lang="en-US" dirty="0"/>
          </a:p>
          <a:p>
            <a:pPr marL="0" marR="0">
              <a:spcBef>
                <a:spcPts val="0"/>
              </a:spcBef>
              <a:spcAft>
                <a:spcPts val="275"/>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Transition to the first topic.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We will begin this with a discussion of the financial planning process. </a:t>
            </a: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4</a:t>
            </a:fld>
            <a:endParaRPr lang="en-US" dirty="0"/>
          </a:p>
        </p:txBody>
      </p:sp>
    </p:spTree>
    <p:extLst>
      <p:ext uri="{BB962C8B-B14F-4D97-AF65-F5344CB8AC3E}">
        <p14:creationId xmlns:p14="http://schemas.microsoft.com/office/powerpoint/2010/main" val="89073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330"/>
              </a:spcAft>
            </a:pPr>
            <a:r>
              <a:rPr lang="en-US" sz="1200" dirty="0">
                <a:effectLst/>
                <a:latin typeface="Calibri" panose="020F0502020204030204" pitchFamily="34" charset="0"/>
                <a:ea typeface="Calibri" panose="020F0502020204030204" pitchFamily="34" charset="0"/>
                <a:cs typeface="DokChampa" panose="020B0604020202020204" pitchFamily="34" charset="-34"/>
              </a:rPr>
              <a:t>Planning for Deployment and Extended Absences: </a:t>
            </a:r>
            <a:r>
              <a:rPr lang="en-US" sz="1200" b="1" dirty="0">
                <a:effectLst/>
                <a:latin typeface="Calibri" panose="020F0502020204030204" pitchFamily="34" charset="0"/>
                <a:ea typeface="Calibri" panose="020F0502020204030204" pitchFamily="34" charset="0"/>
                <a:cs typeface="DokChampa" panose="020B0604020202020204" pitchFamily="34" charset="-34"/>
              </a:rPr>
              <a:t>20 minutes.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why all Marines should have a financial plan prior to deployment.</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There are four important reasons for having a sound financial plan in place prior to deployments or other family separations. Having a financial plan:</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Reduces stress.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Helps to identify and plan for financial needs.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Creates a smooth transition of responsibilities to an identified, trusted, and responsible party to act on your behalf to continue meeting financial obligations.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Provides comfort in knowing family members are self-sufficient and financially secure.</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5</a:t>
            </a:fld>
            <a:endParaRPr lang="en-US" dirty="0"/>
          </a:p>
        </p:txBody>
      </p:sp>
    </p:spTree>
    <p:extLst>
      <p:ext uri="{BB962C8B-B14F-4D97-AF65-F5344CB8AC3E}">
        <p14:creationId xmlns:p14="http://schemas.microsoft.com/office/powerpoint/2010/main" val="3120432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Review the value of financial planning.</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A financial plan can assist you in managing your financial resources to achieve your goals, increase your spending power, and help you prepare for the future.</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However, to experience the benefits of using a financial plan, you must be committed to the process. It takes time, and often difficult or uncomfortable decisions must be made.</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If you are married, you have to think about and discuss your financial situation, goals, and priorities with your spouse. You and your spouse may have to compromise on some important issues.</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Calibri" panose="020F0502020204030204" pitchFamily="34" charset="0"/>
              </a:rPr>
              <a:t>Whether your commitment is to give four or 20 years of military service, having a sound financial plan during your career will financially prepare you and your family for periods of extended absences, unexpected situations, emergencies, and the transition from the military to civilian life.</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6</a:t>
            </a:fld>
            <a:endParaRPr lang="en-US" dirty="0"/>
          </a:p>
        </p:txBody>
      </p:sp>
    </p:spTree>
    <p:extLst>
      <p:ext uri="{BB962C8B-B14F-4D97-AF65-F5344CB8AC3E}">
        <p14:creationId xmlns:p14="http://schemas.microsoft.com/office/powerpoint/2010/main" val="4086221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Discuss the steps in creating a financial plan.</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Developing a financial plan for a deployment or other separation includes the following six steps:</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Establish goals:</a:t>
            </a:r>
            <a:r>
              <a:rPr lang="en-US" sz="1200" dirty="0">
                <a:effectLst/>
                <a:latin typeface="Calibri" panose="020F0502020204030204" pitchFamily="34" charset="0"/>
                <a:ea typeface="Calibri" panose="020F0502020204030204" pitchFamily="34" charset="0"/>
                <a:cs typeface="DokChampa" panose="020B0604020202020204" pitchFamily="34" charset="-34"/>
              </a:rPr>
              <a:t> Begin with a simple list of your needs and wants. Setting goals helps you visualize the gap between your current financial status and where you want to be in the future.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expect to be receiving extra pay during the time of deployment, set a goal for how to use this money. It could be a good opportunity to save money for a future major purchase, add to retirement, or save for college.</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Gather data:</a:t>
            </a:r>
            <a:r>
              <a:rPr lang="en-US" sz="1200" dirty="0">
                <a:effectLst/>
                <a:latin typeface="Calibri" panose="020F0502020204030204" pitchFamily="34" charset="0"/>
                <a:ea typeface="Calibri" panose="020F0502020204030204" pitchFamily="34" charset="0"/>
                <a:cs typeface="DokChampa" panose="020B0604020202020204" pitchFamily="34" charset="-34"/>
              </a:rPr>
              <a:t> This step is necessary to assess your current financial status. Two different types of assessments must be performed: a balance sheet and a cash flow statement.</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Balance sheet:</a:t>
            </a:r>
            <a:r>
              <a:rPr lang="en-US" sz="1200" dirty="0">
                <a:effectLst/>
                <a:latin typeface="Calibri" panose="020F0502020204030204" pitchFamily="34" charset="0"/>
                <a:ea typeface="Calibri" panose="020F0502020204030204" pitchFamily="34" charset="0"/>
                <a:cs typeface="DokChampa" panose="020B0604020202020204" pitchFamily="34" charset="-34"/>
              </a:rPr>
              <a:t> The balance sheet will determine your net worth. The balance sheet is a summary of your assets, such as cash, savings, home, investments, and other possessions; and your debts or liabilities, such as mortgages, car loan, and education loans. Your net worth is the difference between your assets and your liabilities.</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Cash flow statement:</a:t>
            </a:r>
            <a:r>
              <a:rPr lang="en-US" sz="1200" dirty="0">
                <a:effectLst/>
                <a:latin typeface="Calibri" panose="020F0502020204030204" pitchFamily="34" charset="0"/>
                <a:ea typeface="Calibri" panose="020F0502020204030204" pitchFamily="34" charset="0"/>
                <a:cs typeface="DokChampa" panose="020B0604020202020204" pitchFamily="34" charset="-34"/>
              </a:rPr>
              <a:t> The cash flow statement is an itemized list of incomes, expenditures, and savings. It basically tells you the total of all income and where it came from and what areas it was spent on over a specific period of time, such as a month or a year. Your income minus expenses will reveal a surplus or deficit of funds.</a:t>
            </a:r>
          </a:p>
          <a:p>
            <a:pPr marL="342900" marR="0" lvl="0"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Analyze and evaluate the data:</a:t>
            </a:r>
            <a:r>
              <a:rPr lang="en-US" sz="1200" dirty="0">
                <a:effectLst/>
                <a:latin typeface="Calibri" panose="020F0502020204030204" pitchFamily="34" charset="0"/>
                <a:ea typeface="Calibri" panose="020F0502020204030204" pitchFamily="34" charset="0"/>
                <a:cs typeface="DokChampa" panose="020B0604020202020204" pitchFamily="34" charset="-34"/>
              </a:rPr>
              <a:t> If the balance sheet indicates a negative net worth, it means you are just beginning to earn, or you and your household are borrowing to make ends meet. The cash flow statement indicates if you are saving money, repaying loans, and accumulating investments, or increasing debt.</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Together these two statements will give you a good idea of how you have used your resources. The information from both can help make projections and determine whether you are likely to meet your goals given your present course.</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Develop a plan: </a:t>
            </a:r>
            <a:r>
              <a:rPr lang="en-US" sz="1200" dirty="0">
                <a:effectLst/>
                <a:latin typeface="Calibri" panose="020F0502020204030204" pitchFamily="34" charset="0"/>
                <a:ea typeface="Times New Roman" panose="02020603050405020304" pitchFamily="18" charset="0"/>
                <a:cs typeface="Calibri" panose="020F0502020204030204" pitchFamily="34" charset="0"/>
              </a:rPr>
              <a:t>Based on what you have learned, identify a sequence of actions or tasks required to accomplish your goals.</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the cash-flow statement reflects a surplus of funds, decide how best to use the amount toward one or more goals. </a:t>
            </a:r>
          </a:p>
          <a:p>
            <a:pPr marL="800100" marR="0" lvl="1"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If you have a deficit, you should consider reducing variable expenses, earning more income, or use a combination of both.</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Implement the plan:</a:t>
            </a:r>
            <a:r>
              <a:rPr lang="en-US" sz="1200" dirty="0">
                <a:effectLst/>
                <a:latin typeface="Calibri" panose="020F0502020204030204" pitchFamily="34" charset="0"/>
                <a:ea typeface="Times New Roman" panose="02020603050405020304" pitchFamily="18" charset="0"/>
                <a:cs typeface="Calibri" panose="020F0502020204030204" pitchFamily="34" charset="0"/>
              </a:rPr>
              <a:t> Your plan is put into action when you begin implementing those tasks/actions into your daily lifestyle and make financial adjustments to work toward achieving your goals.</a:t>
            </a: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cs typeface="Calibri" panose="020F0502020204030204" pitchFamily="34" charset="0"/>
              </a:rPr>
              <a:t>Monitor the plan:</a:t>
            </a:r>
            <a:r>
              <a:rPr lang="en-US" sz="1200" dirty="0">
                <a:effectLst/>
                <a:latin typeface="Calibri" panose="020F0502020204030204" pitchFamily="34" charset="0"/>
                <a:ea typeface="Times New Roman" panose="02020603050405020304" pitchFamily="18" charset="0"/>
                <a:cs typeface="Calibri" panose="020F0502020204030204" pitchFamily="34" charset="0"/>
              </a:rPr>
              <a:t> Financial plans should be monitored to ensure you are on track toward accomplishing your goals, or whether you need to adjust your plan more appropriately.</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7</a:t>
            </a:fld>
            <a:endParaRPr lang="en-US" dirty="0"/>
          </a:p>
        </p:txBody>
      </p:sp>
    </p:spTree>
    <p:extLst>
      <p:ext uri="{BB962C8B-B14F-4D97-AF65-F5344CB8AC3E}">
        <p14:creationId xmlns:p14="http://schemas.microsoft.com/office/powerpoint/2010/main" val="1312643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Activity: Brainstorming for Financial Planning (16 minutes)</a:t>
            </a:r>
          </a:p>
          <a:p>
            <a:pPr marL="0" marR="0">
              <a:spcBef>
                <a:spcPts val="0"/>
              </a:spcBef>
              <a:spcAft>
                <a:spcPts val="500"/>
              </a:spcAft>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Introduce the activity. (1 minute)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Explain that the purpose of this activity is to brainstorm documents and other important information that you will need to gather when developing a financial plan for deployment or an extended absence.</a:t>
            </a: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Conduct the activity. (6 minutes)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Divide the class into three groups.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Assign the following tasks:</a:t>
            </a:r>
          </a:p>
          <a:p>
            <a:pPr marL="800100" marR="0" lvl="1" indent="-342900">
              <a:spcBef>
                <a:spcPts val="0"/>
              </a:spcBef>
              <a:spcAft>
                <a:spcPts val="50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DokChampa" panose="020B0604020202020204" pitchFamily="34" charset="-34"/>
              </a:rPr>
              <a:t>Group 1</a:t>
            </a:r>
            <a:r>
              <a:rPr lang="en-US" sz="1200" b="1" i="1" dirty="0">
                <a:effectLst/>
                <a:latin typeface="Calibri" panose="020F0502020204030204" pitchFamily="34" charset="0"/>
                <a:ea typeface="Calibri" panose="020F0502020204030204" pitchFamily="34" charset="0"/>
                <a:cs typeface="DokChampa" panose="020B0604020202020204" pitchFamily="34" charset="-34"/>
              </a:rPr>
              <a:t>:</a:t>
            </a:r>
            <a:r>
              <a:rPr lang="en-US" sz="1200" dirty="0">
                <a:effectLst/>
                <a:latin typeface="Calibri" panose="020F0502020204030204" pitchFamily="34" charset="0"/>
                <a:ea typeface="Calibri" panose="020F0502020204030204" pitchFamily="34" charset="0"/>
                <a:cs typeface="DokChampa" panose="020B0604020202020204" pitchFamily="34" charset="-34"/>
              </a:rPr>
              <a:t> Brainstorm documents and other important information that you will need to gather when developing a financial plan for deployment</a:t>
            </a:r>
          </a:p>
          <a:p>
            <a:pPr marL="800100" marR="0" lvl="1" indent="-342900">
              <a:spcBef>
                <a:spcPts val="0"/>
              </a:spcBef>
              <a:spcAft>
                <a:spcPts val="50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DokChampa" panose="020B0604020202020204" pitchFamily="34" charset="-34"/>
              </a:rPr>
              <a:t>Group 2</a:t>
            </a:r>
            <a:r>
              <a:rPr lang="en-US" sz="1200" dirty="0">
                <a:effectLst/>
                <a:latin typeface="Calibri" panose="020F0502020204030204" pitchFamily="34" charset="0"/>
                <a:ea typeface="Calibri" panose="020F0502020204030204" pitchFamily="34" charset="0"/>
                <a:cs typeface="DokChampa" panose="020B0604020202020204" pitchFamily="34" charset="-34"/>
              </a:rPr>
              <a:t>: Brainstorm what information is most important from a LES when developing a financial plan for deployment</a:t>
            </a:r>
          </a:p>
          <a:p>
            <a:pPr marL="800100" marR="0" lvl="1" indent="-342900">
              <a:spcBef>
                <a:spcPts val="0"/>
              </a:spcBef>
              <a:spcAft>
                <a:spcPts val="500"/>
              </a:spcAft>
              <a:buFont typeface="Symbol" panose="05050102010706020507" pitchFamily="18" charset="2"/>
              <a:buChar char=""/>
            </a:pPr>
            <a:r>
              <a:rPr lang="en-US" sz="1200" b="1" u="sng" dirty="0">
                <a:effectLst/>
                <a:latin typeface="Calibri" panose="020F0502020204030204" pitchFamily="34" charset="0"/>
                <a:ea typeface="Calibri" panose="020F0502020204030204" pitchFamily="34" charset="0"/>
                <a:cs typeface="DokChampa" panose="020B0604020202020204" pitchFamily="34" charset="-34"/>
              </a:rPr>
              <a:t>Group 3</a:t>
            </a:r>
            <a:r>
              <a:rPr lang="en-US" sz="1200" dirty="0">
                <a:effectLst/>
                <a:latin typeface="Calibri" panose="020F0502020204030204" pitchFamily="34" charset="0"/>
                <a:ea typeface="Calibri" panose="020F0502020204030204" pitchFamily="34" charset="0"/>
                <a:cs typeface="DokChampa" panose="020B0604020202020204" pitchFamily="34" charset="-34"/>
              </a:rPr>
              <a:t>: Brainstorm ways to increase income and/or decrease expenses while deployed</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Give the participants 5 minutes to complete the brainstorming.</a:t>
            </a: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Debrief the activity. (9 minutes)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Call on each group to share their responses.</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Use the following lesson handouts to help you facilitate the debrief if necessary. </a:t>
            </a: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Financial Planning Checklist for Deployment and Extended Absences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Financial Mile Markers on Your Leave and Earnings Statement (LES)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Ways to Increase Income – Decrease Expenses – Decrease Indebtedness</a:t>
            </a:r>
          </a:p>
          <a:p>
            <a:pPr marL="800100" marR="0" lvl="1" indent="-342900">
              <a:spcBef>
                <a:spcPts val="0"/>
              </a:spcBef>
              <a:spcAft>
                <a:spcPts val="500"/>
              </a:spcAft>
              <a:buFont typeface="Symbol" panose="05050102010706020507" pitchFamily="18" charset="2"/>
              <a:buChar char=""/>
            </a:pPr>
            <a:endParaRPr lang="en-US" sz="1200" i="1" dirty="0">
              <a:effectLst/>
              <a:latin typeface="Calibri" panose="020F0502020204030204" pitchFamily="34" charset="0"/>
              <a:ea typeface="Calibri" panose="020F0502020204030204" pitchFamily="34" charset="0"/>
              <a:cs typeface="DokChampa" panose="020B0604020202020204" pitchFamily="34" charset="-34"/>
            </a:endParaRPr>
          </a:p>
          <a:p>
            <a:pPr marL="800100" marR="0" lvl="1"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0" marR="0">
              <a:spcBef>
                <a:spcPts val="0"/>
              </a:spcBef>
              <a:spcAft>
                <a:spcPts val="6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After the debrief, distribute the following handouts to the participants.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Financial Planning Checklist for Deployment and Extended Absences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Financial Mile Markers on Your Leave and Earnings Statement (LES)</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DokChampa" panose="020B0604020202020204" pitchFamily="34" charset="-34"/>
              </a:rPr>
              <a:t>Ways to Increase Income – Decrease Expenses – Decrease Indebtedness</a:t>
            </a:r>
          </a:p>
          <a:p>
            <a:pPr marL="342900" marR="0" lvl="0" indent="-342900">
              <a:spcBef>
                <a:spcPts val="0"/>
              </a:spcBef>
              <a:spcAft>
                <a:spcPts val="500"/>
              </a:spcAft>
              <a:buFont typeface="Symbol" panose="05050102010706020507" pitchFamily="18" charset="2"/>
              <a:buChar char=""/>
            </a:pPr>
            <a:endParaRPr lang="en-US" sz="1200" i="1"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endParaRPr lang="en-US" dirty="0"/>
          </a:p>
        </p:txBody>
      </p:sp>
      <p:sp>
        <p:nvSpPr>
          <p:cNvPr id="4" name="Slide Number Placeholder 3"/>
          <p:cNvSpPr>
            <a:spLocks noGrp="1"/>
          </p:cNvSpPr>
          <p:nvPr>
            <p:ph type="sldNum" sz="quarter" idx="10"/>
          </p:nvPr>
        </p:nvSpPr>
        <p:spPr/>
        <p:txBody>
          <a:bodyPr/>
          <a:lstStyle/>
          <a:p>
            <a:fld id="{F3009F9D-C8A0-4ADE-978E-602A0B4F64D0}" type="slidenum">
              <a:rPr lang="en-US" smtClean="0"/>
              <a:t>8</a:t>
            </a:fld>
            <a:endParaRPr lang="en-US" dirty="0"/>
          </a:p>
        </p:txBody>
      </p:sp>
    </p:spTree>
    <p:extLst>
      <p:ext uri="{BB962C8B-B14F-4D97-AF65-F5344CB8AC3E}">
        <p14:creationId xmlns:p14="http://schemas.microsoft.com/office/powerpoint/2010/main" val="328010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500"/>
              </a:spcAft>
            </a:pPr>
            <a:r>
              <a:rPr lang="en-US" sz="1200" b="1" dirty="0">
                <a:effectLst/>
                <a:latin typeface="Calibri" panose="020F0502020204030204" pitchFamily="34" charset="0"/>
                <a:ea typeface="Calibri" panose="020F0502020204030204" pitchFamily="34" charset="0"/>
                <a:cs typeface="DokChampa" panose="020B0604020202020204" pitchFamily="34" charset="-34"/>
              </a:rPr>
              <a:t>Review key documents. </a:t>
            </a:r>
            <a:endParaRPr lang="en-US" sz="1200" dirty="0">
              <a:effectLst/>
              <a:latin typeface="Calibri" panose="020F0502020204030204" pitchFamily="34" charset="0"/>
              <a:ea typeface="Calibri" panose="020F0502020204030204" pitchFamily="34" charset="0"/>
              <a:cs typeface="DokChampa" panose="020B0604020202020204" pitchFamily="34" charset="-34"/>
            </a:endParaRP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You will need to gather these key documents as part of implementing your financial plan. These documents must also be available for family members during your absence. You should leave a list and the location of each document with another person you trust.</a:t>
            </a:r>
          </a:p>
          <a:p>
            <a:pPr marL="342900" marR="0" lvl="0" indent="-342900">
              <a:spcBef>
                <a:spcPts val="0"/>
              </a:spcBef>
              <a:spcAft>
                <a:spcPts val="5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DokChampa" panose="020B0604020202020204" pitchFamily="34" charset="-34"/>
              </a:rPr>
              <a:t>The following is a recommended list of important documents which you should prepare and keep up to date:</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Will:</a:t>
            </a:r>
            <a:r>
              <a:rPr lang="en-US" sz="1200" dirty="0">
                <a:effectLst/>
                <a:latin typeface="Calibri" panose="020F0502020204030204" pitchFamily="34" charset="0"/>
                <a:ea typeface="Calibri" panose="020F0502020204030204" pitchFamily="34" charset="0"/>
                <a:cs typeface="DokChampa" panose="020B0604020202020204" pitchFamily="34" charset="-34"/>
              </a:rPr>
              <a:t> A will is a legal document by a person stating how he or she desires their property to be disposed of after their death.</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Living Will:</a:t>
            </a:r>
            <a:r>
              <a:rPr lang="en-US" sz="1200" dirty="0">
                <a:effectLst/>
                <a:latin typeface="Calibri" panose="020F0502020204030204" pitchFamily="34" charset="0"/>
                <a:ea typeface="Calibri" panose="020F0502020204030204" pitchFamily="34" charset="0"/>
                <a:cs typeface="DokChampa" panose="020B0604020202020204" pitchFamily="34" charset="-34"/>
              </a:rPr>
              <a:t> A “living will” provides instructions on handling medical situations if you become physically or mentally disabled. </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Power of Attorney (POA): </a:t>
            </a:r>
            <a:r>
              <a:rPr lang="en-US" sz="1200" dirty="0">
                <a:effectLst/>
                <a:latin typeface="Calibri" panose="020F0502020204030204" pitchFamily="34" charset="0"/>
                <a:ea typeface="Calibri" panose="020F0502020204030204" pitchFamily="34" charset="0"/>
                <a:cs typeface="DokChampa" panose="020B0604020202020204" pitchFamily="34" charset="-34"/>
              </a:rPr>
              <a:t>Power of attorney provides someone else the authority to act on your behalf for a specified period of time. </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Powers of attorney can be for a limited time, a specific area, such as medical or financial, or for a limited action, such as selling a car.</a:t>
            </a:r>
          </a:p>
          <a:p>
            <a:pPr marL="1200150" marR="0" lvl="2" indent="-285750">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DokChampa" panose="020B0604020202020204" pitchFamily="34" charset="-34"/>
              </a:rPr>
              <a:t>Make absolutely sure you trust the person to whom you give any type of power of attorney.</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Birth certificates and/or adoption records:</a:t>
            </a:r>
            <a:r>
              <a:rPr lang="en-US" sz="1200" dirty="0">
                <a:effectLst/>
                <a:latin typeface="Calibri" panose="020F0502020204030204" pitchFamily="34" charset="0"/>
                <a:ea typeface="Calibri" panose="020F0502020204030204" pitchFamily="34" charset="0"/>
                <a:cs typeface="DokChampa" panose="020B0604020202020204" pitchFamily="34" charset="-34"/>
              </a:rPr>
              <a:t> A copy of a birth certificate or adoption papers for all immediate family members. If you no longer have copies of the originals, you should secure certified copies.</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DEERS and ID cards:</a:t>
            </a:r>
            <a:r>
              <a:rPr lang="en-US" sz="1200" dirty="0">
                <a:effectLst/>
                <a:latin typeface="Calibri" panose="020F0502020204030204" pitchFamily="34" charset="0"/>
                <a:ea typeface="Calibri" panose="020F0502020204030204" pitchFamily="34" charset="0"/>
                <a:cs typeface="DokChampa" panose="020B0604020202020204" pitchFamily="34" charset="-34"/>
              </a:rPr>
              <a:t> If your obligated period of service expires during deployment and you plan to reenlist, ensure family members have the necessary forms and information to get new identification cards.</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Record of Emergency Data (RED):</a:t>
            </a:r>
            <a:r>
              <a:rPr lang="en-US" sz="1200" dirty="0">
                <a:effectLst/>
                <a:latin typeface="Calibri" panose="020F0502020204030204" pitchFamily="34" charset="0"/>
                <a:ea typeface="Calibri" panose="020F0502020204030204" pitchFamily="34" charset="0"/>
                <a:cs typeface="DokChampa" panose="020B0604020202020204" pitchFamily="34" charset="-34"/>
              </a:rPr>
              <a:t> The RED includes a list of family members and/or dependents to be notified in case of emergencies. The RED should be reviewed and updated annually and before any deployment.</a:t>
            </a:r>
          </a:p>
          <a:p>
            <a:pPr marL="800100" marR="0" lvl="1" indent="-342900">
              <a:spcBef>
                <a:spcPts val="0"/>
              </a:spcBef>
              <a:spcAft>
                <a:spcPts val="500"/>
              </a:spcAft>
              <a:buFont typeface="Symbol" panose="05050102010706020507" pitchFamily="18" charset="2"/>
              <a:buChar char=""/>
            </a:pPr>
            <a:r>
              <a:rPr lang="en-US" sz="1200" b="1" dirty="0">
                <a:effectLst/>
                <a:latin typeface="Calibri" panose="020F0502020204030204" pitchFamily="34" charset="0"/>
                <a:ea typeface="Calibri" panose="020F0502020204030204" pitchFamily="34" charset="0"/>
                <a:cs typeface="DokChampa" panose="020B0604020202020204" pitchFamily="34" charset="-34"/>
              </a:rPr>
              <a:t>Servicemembers’ Group Life Insurance (SGLI) and Thrift Savings Plan (TSP) beneficiaries:</a:t>
            </a:r>
            <a:r>
              <a:rPr lang="en-US" sz="1200" dirty="0">
                <a:effectLst/>
                <a:latin typeface="Calibri" panose="020F0502020204030204" pitchFamily="34" charset="0"/>
                <a:ea typeface="Calibri" panose="020F0502020204030204" pitchFamily="34" charset="0"/>
                <a:cs typeface="DokChampa" panose="020B0604020202020204" pitchFamily="34" charset="-34"/>
              </a:rPr>
              <a:t> Make sure the beneficiaries designated for your SGLI and TSP are current and accurate. Funds will be paid to whomever you have listed, so be certain to update this information if your family status changes.</a:t>
            </a:r>
          </a:p>
          <a:p>
            <a:endParaRPr lang="en-US" dirty="0"/>
          </a:p>
        </p:txBody>
      </p:sp>
      <p:sp>
        <p:nvSpPr>
          <p:cNvPr id="4" name="Slide Number Placeholder 3"/>
          <p:cNvSpPr>
            <a:spLocks noGrp="1"/>
          </p:cNvSpPr>
          <p:nvPr>
            <p:ph type="sldNum" sz="quarter" idx="5"/>
          </p:nvPr>
        </p:nvSpPr>
        <p:spPr/>
        <p:txBody>
          <a:bodyPr/>
          <a:lstStyle/>
          <a:p>
            <a:fld id="{F3009F9D-C8A0-4ADE-978E-602A0B4F64D0}" type="slidenum">
              <a:rPr lang="en-US" smtClean="0"/>
              <a:t>9</a:t>
            </a:fld>
            <a:endParaRPr lang="en-US" dirty="0"/>
          </a:p>
        </p:txBody>
      </p:sp>
    </p:spTree>
    <p:extLst>
      <p:ext uri="{BB962C8B-B14F-4D97-AF65-F5344CB8AC3E}">
        <p14:creationId xmlns:p14="http://schemas.microsoft.com/office/powerpoint/2010/main" val="180864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69846-0BFF-4208-8DB8-C631594478D8}"/>
              </a:ext>
            </a:extLst>
          </p:cNvPr>
          <p:cNvSpPr>
            <a:spLocks noGrp="1"/>
          </p:cNvSpPr>
          <p:nvPr>
            <p:ph type="ctrTitle"/>
          </p:nvPr>
        </p:nvSpPr>
        <p:spPr>
          <a:xfrm>
            <a:off x="329198" y="308395"/>
            <a:ext cx="11592927" cy="1283731"/>
          </a:xfrm>
          <a:prstGeom prst="rect">
            <a:avLst/>
          </a:prstGeom>
        </p:spPr>
        <p:txBody>
          <a:bodyPr anchor="b"/>
          <a:lstStyle>
            <a:lvl1pPr algn="ctr">
              <a:defRPr sz="6000" b="1">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xmlns="" id="{1D9C1705-4BF9-464F-9229-05FF5442252A}"/>
              </a:ext>
            </a:extLst>
          </p:cNvPr>
          <p:cNvSpPr>
            <a:spLocks noGrp="1"/>
          </p:cNvSpPr>
          <p:nvPr>
            <p:ph type="body" sz="quarter" idx="13"/>
          </p:nvPr>
        </p:nvSpPr>
        <p:spPr>
          <a:xfrm>
            <a:off x="9101138" y="1724541"/>
            <a:ext cx="2820987" cy="620323"/>
          </a:xfrm>
          <a:prstGeom prst="rect">
            <a:avLst/>
          </a:prstGeom>
        </p:spPr>
        <p:txBody>
          <a:bodyPr/>
          <a:lstStyle>
            <a:lvl1pPr marL="0" indent="0" algn="r">
              <a:buNone/>
              <a:defRPr cap="none" baseline="0">
                <a:solidFill>
                  <a:srgbClr val="A09151"/>
                </a:solidFill>
              </a:defRPr>
            </a:lvl1pPr>
          </a:lstStyle>
          <a:p>
            <a:pPr lvl="0"/>
            <a:r>
              <a:rPr lang="en-US" dirty="0"/>
              <a:t>Edit Master text</a:t>
            </a:r>
          </a:p>
        </p:txBody>
      </p:sp>
      <p:sp>
        <p:nvSpPr>
          <p:cNvPr id="12" name="Picture Placeholder 11">
            <a:extLst>
              <a:ext uri="{FF2B5EF4-FFF2-40B4-BE49-F238E27FC236}">
                <a16:creationId xmlns:a16="http://schemas.microsoft.com/office/drawing/2014/main" xmlns="" id="{D3291953-0E9C-4606-B8AD-F411A7A588DD}"/>
              </a:ext>
            </a:extLst>
          </p:cNvPr>
          <p:cNvSpPr>
            <a:spLocks noGrp="1"/>
          </p:cNvSpPr>
          <p:nvPr>
            <p:ph type="pic" sz="quarter" idx="14"/>
          </p:nvPr>
        </p:nvSpPr>
        <p:spPr>
          <a:xfrm>
            <a:off x="385763" y="2607582"/>
            <a:ext cx="3182030" cy="3111730"/>
          </a:xfrm>
          <a:prstGeom prst="rect">
            <a:avLst/>
          </a:prstGeom>
        </p:spPr>
        <p:txBody>
          <a:bodyPr/>
          <a:lstStyle/>
          <a:p>
            <a:r>
              <a:rPr lang="en-US" dirty="0"/>
              <a:t>Click icon to add picture</a:t>
            </a:r>
          </a:p>
        </p:txBody>
      </p:sp>
      <p:sp>
        <p:nvSpPr>
          <p:cNvPr id="14" name="Text Placeholder 13">
            <a:extLst>
              <a:ext uri="{FF2B5EF4-FFF2-40B4-BE49-F238E27FC236}">
                <a16:creationId xmlns:a16="http://schemas.microsoft.com/office/drawing/2014/main" xmlns="" id="{98491C7E-D789-424E-9E56-14570FEF87C7}"/>
              </a:ext>
            </a:extLst>
          </p:cNvPr>
          <p:cNvSpPr>
            <a:spLocks noGrp="1"/>
          </p:cNvSpPr>
          <p:nvPr>
            <p:ph type="body" sz="quarter" idx="15"/>
          </p:nvPr>
        </p:nvSpPr>
        <p:spPr>
          <a:xfrm>
            <a:off x="242348" y="6133082"/>
            <a:ext cx="11576589" cy="724918"/>
          </a:xfrm>
          <a:prstGeom prst="rect">
            <a:avLst/>
          </a:prstGeom>
        </p:spPr>
        <p:txBody>
          <a:bodyPr/>
          <a:lstStyle>
            <a:lvl1pPr marL="0" indent="0">
              <a:buNone/>
              <a:defRPr sz="2600" cap="none" baseline="0">
                <a:solidFill>
                  <a:schemeClr val="bg1"/>
                </a:solidFill>
              </a:defRPr>
            </a:lvl1pPr>
            <a:lvl5pPr marL="1828800" indent="0">
              <a:buNone/>
              <a:defRPr/>
            </a:lvl5pPr>
          </a:lstStyle>
          <a:p>
            <a:pPr lvl="0"/>
            <a:r>
              <a:rPr lang="en-US" dirty="0"/>
              <a:t>Edit Master text styles</a:t>
            </a:r>
          </a:p>
        </p:txBody>
      </p:sp>
      <p:sp>
        <p:nvSpPr>
          <p:cNvPr id="16" name="Picture Placeholder 15">
            <a:extLst>
              <a:ext uri="{FF2B5EF4-FFF2-40B4-BE49-F238E27FC236}">
                <a16:creationId xmlns:a16="http://schemas.microsoft.com/office/drawing/2014/main" xmlns="" id="{446101C6-9307-495F-8FB9-3AAA36267227}"/>
              </a:ext>
            </a:extLst>
          </p:cNvPr>
          <p:cNvSpPr>
            <a:spLocks noGrp="1"/>
          </p:cNvSpPr>
          <p:nvPr>
            <p:ph type="pic" sz="quarter" idx="16"/>
          </p:nvPr>
        </p:nvSpPr>
        <p:spPr>
          <a:xfrm>
            <a:off x="4045790" y="2607581"/>
            <a:ext cx="3545456" cy="3111731"/>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95052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32E4EB-A371-4F9A-954C-6946A8EBD744}"/>
              </a:ext>
            </a:extLst>
          </p:cNvPr>
          <p:cNvSpPr>
            <a:spLocks noGrp="1"/>
          </p:cNvSpPr>
          <p:nvPr>
            <p:ph type="title"/>
          </p:nvPr>
        </p:nvSpPr>
        <p:spPr/>
        <p:txBody>
          <a:bodyPr>
            <a:normAutofit/>
          </a:bodyPr>
          <a:lstStyle>
            <a:lvl1pPr>
              <a:defRPr sz="4200" b="1"/>
            </a:lvl1pPr>
          </a:lstStyle>
          <a:p>
            <a:r>
              <a:rPr lang="en-US" dirty="0"/>
              <a:t>Click to edit Master title style</a:t>
            </a:r>
          </a:p>
        </p:txBody>
      </p:sp>
      <p:sp>
        <p:nvSpPr>
          <p:cNvPr id="3" name="Content Placeholder 2">
            <a:extLst>
              <a:ext uri="{FF2B5EF4-FFF2-40B4-BE49-F238E27FC236}">
                <a16:creationId xmlns:a16="http://schemas.microsoft.com/office/drawing/2014/main" xmlns="" id="{30B34D4B-0743-4D9E-9551-2D9F7C7EDBAC}"/>
              </a:ext>
            </a:extLst>
          </p:cNvPr>
          <p:cNvSpPr>
            <a:spLocks noGrp="1"/>
          </p:cNvSpPr>
          <p:nvPr>
            <p:ph idx="1"/>
          </p:nvPr>
        </p:nvSpPr>
        <p:spPr/>
        <p:txBody>
          <a:bodyPr/>
          <a:lstStyle>
            <a:lvl2pPr marL="685800" indent="-228600">
              <a:buFont typeface="Symbol" panose="05050102010706020507" pitchFamily="18" charset="2"/>
              <a:buChar char="-"/>
              <a:defRPr/>
            </a:lvl2pPr>
            <a:lvl3pPr marL="1143000" indent="-228600">
              <a:buFont typeface="Courier New" panose="02070309020205020404" pitchFamily="49" charset="0"/>
              <a:buChar char="o"/>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C91F6B8A-C84B-45F4-813F-828A38FCDF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AB6A14-2576-4DCA-AF42-64148425ADEA}"/>
              </a:ext>
            </a:extLst>
          </p:cNvPr>
          <p:cNvSpPr>
            <a:spLocks noGrp="1"/>
          </p:cNvSpPr>
          <p:nvPr>
            <p:ph type="sldNum" sz="quarter" idx="12"/>
          </p:nvPr>
        </p:nvSpPr>
        <p:spPr/>
        <p:txBody>
          <a:bodyPr/>
          <a:lstStyle/>
          <a:p>
            <a:fld id="{96F5C231-AD7D-4603-B2D7-EC5E5C0D085B}" type="slidenum">
              <a:rPr lang="en-US" smtClean="0"/>
              <a:t>‹#›</a:t>
            </a:fld>
            <a:endParaRPr lang="en-US" dirty="0"/>
          </a:p>
        </p:txBody>
      </p:sp>
    </p:spTree>
    <p:extLst>
      <p:ext uri="{BB962C8B-B14F-4D97-AF65-F5344CB8AC3E}">
        <p14:creationId xmlns:p14="http://schemas.microsoft.com/office/powerpoint/2010/main" val="415328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0951B-018F-4D14-B39F-E4F8761DBB8D}"/>
              </a:ext>
            </a:extLst>
          </p:cNvPr>
          <p:cNvSpPr>
            <a:spLocks noGrp="1"/>
          </p:cNvSpPr>
          <p:nvPr>
            <p:ph type="title"/>
          </p:nvPr>
        </p:nvSpPr>
        <p:spPr/>
        <p:txBody>
          <a:bodyPr>
            <a:normAutofit/>
          </a:bodyPr>
          <a:lstStyle>
            <a:lvl1pPr>
              <a:defRPr sz="4200"/>
            </a:lvl1pPr>
          </a:lstStyle>
          <a:p>
            <a:r>
              <a:rPr lang="en-US" dirty="0"/>
              <a:t>Click to edit Master title style</a:t>
            </a:r>
          </a:p>
        </p:txBody>
      </p:sp>
      <p:sp>
        <p:nvSpPr>
          <p:cNvPr id="3" name="Content Placeholder 2">
            <a:extLst>
              <a:ext uri="{FF2B5EF4-FFF2-40B4-BE49-F238E27FC236}">
                <a16:creationId xmlns:a16="http://schemas.microsoft.com/office/drawing/2014/main" xmlns="" id="{3CF8FB8A-8ECB-4D64-8A8A-B5EE1F0BD3F9}"/>
              </a:ext>
            </a:extLst>
          </p:cNvPr>
          <p:cNvSpPr>
            <a:spLocks noGrp="1"/>
          </p:cNvSpPr>
          <p:nvPr>
            <p:ph sz="half" idx="1"/>
          </p:nvPr>
        </p:nvSpPr>
        <p:spPr>
          <a:xfrm>
            <a:off x="41323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E0957C-AE12-4CD8-ADF0-D216684982EB}"/>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xmlns="" id="{2E0DF304-21A1-4E31-A597-4A5E61A9E1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6E7BB4A6-05A3-411A-8571-130565C65B0F}"/>
              </a:ext>
            </a:extLst>
          </p:cNvPr>
          <p:cNvSpPr>
            <a:spLocks noGrp="1"/>
          </p:cNvSpPr>
          <p:nvPr>
            <p:ph type="sldNum" sz="quarter" idx="12"/>
          </p:nvPr>
        </p:nvSpPr>
        <p:spPr/>
        <p:txBody>
          <a:bodyPr/>
          <a:lstStyle/>
          <a:p>
            <a:fld id="{96F5C231-AD7D-4603-B2D7-EC5E5C0D085B}" type="slidenum">
              <a:rPr lang="en-US" smtClean="0"/>
              <a:t>‹#›</a:t>
            </a:fld>
            <a:endParaRPr lang="en-US" dirty="0"/>
          </a:p>
        </p:txBody>
      </p:sp>
    </p:spTree>
    <p:extLst>
      <p:ext uri="{BB962C8B-B14F-4D97-AF65-F5344CB8AC3E}">
        <p14:creationId xmlns:p14="http://schemas.microsoft.com/office/powerpoint/2010/main" val="5784749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2456F-884C-4366-B00F-8910ED690F2E}"/>
              </a:ext>
            </a:extLst>
          </p:cNvPr>
          <p:cNvSpPr>
            <a:spLocks noGrp="1"/>
          </p:cNvSpPr>
          <p:nvPr>
            <p:ph type="title"/>
          </p:nvPr>
        </p:nvSpPr>
        <p:spPr>
          <a:xfrm>
            <a:off x="839788" y="365125"/>
            <a:ext cx="10515600" cy="1325563"/>
          </a:xfrm>
        </p:spPr>
        <p:txBody>
          <a:bodyPr>
            <a:normAutofit/>
          </a:bodyPr>
          <a:lstStyle>
            <a:lvl1pPr>
              <a:defRPr sz="4200"/>
            </a:lvl1pPr>
          </a:lstStyle>
          <a:p>
            <a:r>
              <a:rPr lang="en-US" dirty="0"/>
              <a:t>Click to edit Master title style</a:t>
            </a:r>
          </a:p>
        </p:txBody>
      </p:sp>
      <p:sp>
        <p:nvSpPr>
          <p:cNvPr id="3" name="Text Placeholder 2">
            <a:extLst>
              <a:ext uri="{FF2B5EF4-FFF2-40B4-BE49-F238E27FC236}">
                <a16:creationId xmlns:a16="http://schemas.microsoft.com/office/drawing/2014/main" xmlns="" id="{DAEBE3D4-3294-4302-B3E3-AF8DD76E3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BF7A6BB-6383-42EA-BFF8-428C7E40FE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FEBAC0-D0C1-4F56-BD60-BFEDBFE83F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FE9BBF0-EA08-4F48-9A8D-D2E0B713DA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xmlns="" id="{A81A277B-01E1-4798-8584-717BE9A1B9C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335B6E9-64E9-4968-ACE5-2279128D88FC}"/>
              </a:ext>
            </a:extLst>
          </p:cNvPr>
          <p:cNvSpPr>
            <a:spLocks noGrp="1"/>
          </p:cNvSpPr>
          <p:nvPr>
            <p:ph type="sldNum" sz="quarter" idx="12"/>
          </p:nvPr>
        </p:nvSpPr>
        <p:spPr/>
        <p:txBody>
          <a:bodyPr/>
          <a:lstStyle/>
          <a:p>
            <a:fld id="{96F5C231-AD7D-4603-B2D7-EC5E5C0D085B}" type="slidenum">
              <a:rPr lang="en-US" smtClean="0"/>
              <a:t>‹#›</a:t>
            </a:fld>
            <a:endParaRPr lang="en-US" dirty="0"/>
          </a:p>
        </p:txBody>
      </p:sp>
    </p:spTree>
    <p:extLst>
      <p:ext uri="{BB962C8B-B14F-4D97-AF65-F5344CB8AC3E}">
        <p14:creationId xmlns:p14="http://schemas.microsoft.com/office/powerpoint/2010/main" val="300728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B2749-9976-4221-B527-6D611F1C8B7E}"/>
              </a:ext>
            </a:extLst>
          </p:cNvPr>
          <p:cNvSpPr>
            <a:spLocks noGrp="1"/>
          </p:cNvSpPr>
          <p:nvPr>
            <p:ph type="title"/>
          </p:nvPr>
        </p:nvSpPr>
        <p:spPr/>
        <p:txBody>
          <a:bodyPr>
            <a:normAutofit/>
          </a:bodyPr>
          <a:lstStyle>
            <a:lvl1pPr>
              <a:defRPr sz="4200"/>
            </a:lvl1pPr>
          </a:lstStyle>
          <a:p>
            <a:r>
              <a:rPr lang="en-US" dirty="0"/>
              <a:t>Click to edit Master title style</a:t>
            </a:r>
          </a:p>
        </p:txBody>
      </p:sp>
      <p:sp>
        <p:nvSpPr>
          <p:cNvPr id="4" name="Footer Placeholder 3">
            <a:extLst>
              <a:ext uri="{FF2B5EF4-FFF2-40B4-BE49-F238E27FC236}">
                <a16:creationId xmlns:a16="http://schemas.microsoft.com/office/drawing/2014/main" xmlns="" id="{7612EFC7-1429-4A59-8634-322FE80F988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F3B4437C-ED5B-48E0-895A-BE7ABD6EE145}"/>
              </a:ext>
            </a:extLst>
          </p:cNvPr>
          <p:cNvSpPr>
            <a:spLocks noGrp="1"/>
          </p:cNvSpPr>
          <p:nvPr>
            <p:ph type="sldNum" sz="quarter" idx="12"/>
          </p:nvPr>
        </p:nvSpPr>
        <p:spPr/>
        <p:txBody>
          <a:bodyPr/>
          <a:lstStyle/>
          <a:p>
            <a:fld id="{96F5C231-AD7D-4603-B2D7-EC5E5C0D085B}" type="slidenum">
              <a:rPr lang="en-US" smtClean="0"/>
              <a:t>‹#›</a:t>
            </a:fld>
            <a:endParaRPr lang="en-US" dirty="0"/>
          </a:p>
        </p:txBody>
      </p:sp>
    </p:spTree>
    <p:extLst>
      <p:ext uri="{BB962C8B-B14F-4D97-AF65-F5344CB8AC3E}">
        <p14:creationId xmlns:p14="http://schemas.microsoft.com/office/powerpoint/2010/main" val="252510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F74205-B053-4090-80AB-D68BCF80F4AA}"/>
              </a:ext>
            </a:extLst>
          </p:cNvPr>
          <p:cNvSpPr>
            <a:spLocks noGrp="1"/>
          </p:cNvSpPr>
          <p:nvPr>
            <p:ph type="dt" sz="half" idx="10"/>
          </p:nvPr>
        </p:nvSpPr>
        <p:spPr>
          <a:xfrm>
            <a:off x="413232" y="6316846"/>
            <a:ext cx="285406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xmlns="" id="{68CF25CB-E45E-4ECD-B2BF-086D167363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35CE91C7-AEC2-4083-85C9-26E9B587E651}"/>
              </a:ext>
            </a:extLst>
          </p:cNvPr>
          <p:cNvSpPr>
            <a:spLocks noGrp="1"/>
          </p:cNvSpPr>
          <p:nvPr>
            <p:ph type="sldNum" sz="quarter" idx="12"/>
          </p:nvPr>
        </p:nvSpPr>
        <p:spPr/>
        <p:txBody>
          <a:bodyPr/>
          <a:lstStyle/>
          <a:p>
            <a:fld id="{96F5C231-AD7D-4603-B2D7-EC5E5C0D085B}" type="slidenum">
              <a:rPr lang="en-US" smtClean="0"/>
              <a:t>‹#›</a:t>
            </a:fld>
            <a:endParaRPr lang="en-US" dirty="0"/>
          </a:p>
        </p:txBody>
      </p:sp>
    </p:spTree>
    <p:extLst>
      <p:ext uri="{BB962C8B-B14F-4D97-AF65-F5344CB8AC3E}">
        <p14:creationId xmlns:p14="http://schemas.microsoft.com/office/powerpoint/2010/main" val="107741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D7491-0BE0-463B-A276-6487C783D333}"/>
              </a:ext>
            </a:extLst>
          </p:cNvPr>
          <p:cNvSpPr>
            <a:spLocks noGrp="1"/>
          </p:cNvSpPr>
          <p:nvPr>
            <p:ph type="title"/>
          </p:nvPr>
        </p:nvSpPr>
        <p:spPr>
          <a:xfrm>
            <a:off x="839788" y="1345721"/>
            <a:ext cx="3932237" cy="711679"/>
          </a:xfrm>
        </p:spPr>
        <p:txBody>
          <a:bodyPr anchor="b"/>
          <a:lstStyle>
            <a:lvl1pPr>
              <a:defRPr sz="3200">
                <a:solidFill>
                  <a:schemeClr val="tx1"/>
                </a:solidFill>
              </a:defRPr>
            </a:lvl1pPr>
          </a:lstStyle>
          <a:p>
            <a:r>
              <a:rPr lang="en-US" dirty="0"/>
              <a:t>Click to edit</a:t>
            </a:r>
          </a:p>
        </p:txBody>
      </p:sp>
      <p:sp>
        <p:nvSpPr>
          <p:cNvPr id="3" name="Content Placeholder 2">
            <a:extLst>
              <a:ext uri="{FF2B5EF4-FFF2-40B4-BE49-F238E27FC236}">
                <a16:creationId xmlns:a16="http://schemas.microsoft.com/office/drawing/2014/main" xmlns="" id="{3D623CB7-F99A-446A-8A68-DE03EFE7FABB}"/>
              </a:ext>
            </a:extLst>
          </p:cNvPr>
          <p:cNvSpPr>
            <a:spLocks noGrp="1"/>
          </p:cNvSpPr>
          <p:nvPr>
            <p:ph idx="1"/>
          </p:nvPr>
        </p:nvSpPr>
        <p:spPr>
          <a:xfrm>
            <a:off x="5183188" y="1345721"/>
            <a:ext cx="6172200" cy="451532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0395CEED-6E4D-441F-A686-5FF97A9A0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4D42487-8E89-40C5-95B8-17002E453B6C}"/>
              </a:ext>
            </a:extLst>
          </p:cNvPr>
          <p:cNvSpPr>
            <a:spLocks noGrp="1"/>
          </p:cNvSpPr>
          <p:nvPr>
            <p:ph type="dt" sz="half" idx="10"/>
          </p:nvPr>
        </p:nvSpPr>
        <p:spPr>
          <a:xfrm>
            <a:off x="413232" y="6316846"/>
            <a:ext cx="285406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xmlns="" id="{3FF9DA4C-1615-4363-BE74-2F4ABFF35E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5CB77D2-4F24-4528-959E-3903D5CC7D2F}"/>
              </a:ext>
            </a:extLst>
          </p:cNvPr>
          <p:cNvSpPr>
            <a:spLocks noGrp="1"/>
          </p:cNvSpPr>
          <p:nvPr>
            <p:ph type="sldNum" sz="quarter" idx="12"/>
          </p:nvPr>
        </p:nvSpPr>
        <p:spPr/>
        <p:txBody>
          <a:bodyPr/>
          <a:lstStyle/>
          <a:p>
            <a:fld id="{96F5C231-AD7D-4603-B2D7-EC5E5C0D085B}" type="slidenum">
              <a:rPr lang="en-US" smtClean="0"/>
              <a:t>‹#›</a:t>
            </a:fld>
            <a:endParaRPr lang="en-US" dirty="0"/>
          </a:p>
        </p:txBody>
      </p:sp>
      <p:sp>
        <p:nvSpPr>
          <p:cNvPr id="10" name="Title 1">
            <a:extLst>
              <a:ext uri="{FF2B5EF4-FFF2-40B4-BE49-F238E27FC236}">
                <a16:creationId xmlns:a16="http://schemas.microsoft.com/office/drawing/2014/main" xmlns="" id="{2F9F8EF9-75D7-4776-BA06-AECF799B7C59}"/>
              </a:ext>
            </a:extLst>
          </p:cNvPr>
          <p:cNvSpPr txBox="1">
            <a:spLocks/>
          </p:cNvSpPr>
          <p:nvPr userDrawn="1"/>
        </p:nvSpPr>
        <p:spPr>
          <a:xfrm>
            <a:off x="413231" y="155959"/>
            <a:ext cx="113847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642843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xmlns="" id="{F03B222A-A343-4611-804D-164547144A9E}"/>
              </a:ext>
            </a:extLst>
          </p:cNvPr>
          <p:cNvSpPr>
            <a:spLocks noGrp="1"/>
          </p:cNvSpPr>
          <p:nvPr>
            <p:ph type="dt" sz="half" idx="2"/>
          </p:nvPr>
        </p:nvSpPr>
        <p:spPr>
          <a:xfrm>
            <a:off x="413232" y="6316846"/>
            <a:ext cx="285406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4" name="Footer Placeholder 4">
            <a:extLst>
              <a:ext uri="{FF2B5EF4-FFF2-40B4-BE49-F238E27FC236}">
                <a16:creationId xmlns:a16="http://schemas.microsoft.com/office/drawing/2014/main" xmlns="" id="{3E25D84D-1B3A-4B34-B6FA-CFE44E499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xmlns="" id="{62595B11-9D54-46EF-8C2F-9D1F4E4CFAC7}"/>
              </a:ext>
            </a:extLst>
          </p:cNvPr>
          <p:cNvSpPr>
            <a:spLocks noGrp="1"/>
          </p:cNvSpPr>
          <p:nvPr>
            <p:ph type="sldNum" sz="quarter" idx="4"/>
          </p:nvPr>
        </p:nvSpPr>
        <p:spPr>
          <a:xfrm>
            <a:off x="8943391" y="6316846"/>
            <a:ext cx="28545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5C231-AD7D-4603-B2D7-EC5E5C0D085B}" type="slidenum">
              <a:rPr lang="en-US" smtClean="0"/>
              <a:t>‹#›</a:t>
            </a:fld>
            <a:endParaRPr lang="en-US" dirty="0"/>
          </a:p>
        </p:txBody>
      </p:sp>
      <p:pic>
        <p:nvPicPr>
          <p:cNvPr id="6" name="Picture 5">
            <a:extLst>
              <a:ext uri="{FF2B5EF4-FFF2-40B4-BE49-F238E27FC236}">
                <a16:creationId xmlns:a16="http://schemas.microsoft.com/office/drawing/2014/main" xmlns="" id="{596676C2-E0CF-4B13-9F2D-BAE49F6EC4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62" y="0"/>
            <a:ext cx="12182475" cy="6858000"/>
          </a:xfrm>
          <a:prstGeom prst="rect">
            <a:avLst/>
          </a:prstGeom>
        </p:spPr>
      </p:pic>
    </p:spTree>
    <p:extLst>
      <p:ext uri="{BB962C8B-B14F-4D97-AF65-F5344CB8AC3E}">
        <p14:creationId xmlns:p14="http://schemas.microsoft.com/office/powerpoint/2010/main" val="1384961811"/>
      </p:ext>
    </p:extLst>
  </p:cSld>
  <p:clrMap bg1="lt1" tx1="dk1" bg2="lt2" tx2="dk2" accent1="accent1" accent2="accent2" accent3="accent3" accent4="accent4" accent5="accent5" accent6="accent6" hlink="hlink" folHlink="folHlink"/>
  <p:sldLayoutIdLst>
    <p:sldLayoutId id="2147483649"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A7C89AD-CB79-45D2-A23A-65D6A16E465F}"/>
              </a:ext>
            </a:extLst>
          </p:cNvPr>
          <p:cNvSpPr>
            <a:spLocks noGrp="1"/>
          </p:cNvSpPr>
          <p:nvPr>
            <p:ph type="title"/>
          </p:nvPr>
        </p:nvSpPr>
        <p:spPr>
          <a:xfrm>
            <a:off x="413231" y="155959"/>
            <a:ext cx="1138472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DBD7EFCE-07DD-464D-99BE-35E2FA20A97C}"/>
              </a:ext>
            </a:extLst>
          </p:cNvPr>
          <p:cNvSpPr>
            <a:spLocks noGrp="1"/>
          </p:cNvSpPr>
          <p:nvPr>
            <p:ph type="body" idx="1"/>
          </p:nvPr>
        </p:nvSpPr>
        <p:spPr>
          <a:xfrm>
            <a:off x="413237" y="1825625"/>
            <a:ext cx="11384729"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6B9A170D-7913-431C-A8F2-8A0342143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BE49B8C3-1911-4399-A233-DD94969AE0B0}"/>
              </a:ext>
            </a:extLst>
          </p:cNvPr>
          <p:cNvSpPr>
            <a:spLocks noGrp="1"/>
          </p:cNvSpPr>
          <p:nvPr>
            <p:ph type="sldNum" sz="quarter" idx="4"/>
          </p:nvPr>
        </p:nvSpPr>
        <p:spPr>
          <a:xfrm>
            <a:off x="8943391" y="6316846"/>
            <a:ext cx="28545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5C231-AD7D-4603-B2D7-EC5E5C0D085B}" type="slidenum">
              <a:rPr lang="en-US" smtClean="0"/>
              <a:t>‹#›</a:t>
            </a:fld>
            <a:endParaRPr lang="en-US" dirty="0"/>
          </a:p>
        </p:txBody>
      </p:sp>
      <p:pic>
        <p:nvPicPr>
          <p:cNvPr id="8" name="Picture 7">
            <a:extLst>
              <a:ext uri="{FF2B5EF4-FFF2-40B4-BE49-F238E27FC236}">
                <a16:creationId xmlns:a16="http://schemas.microsoft.com/office/drawing/2014/main" xmlns="" id="{138DBAD0-80DE-4956-9228-F7E7D79B5F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26" y="264"/>
            <a:ext cx="12182475" cy="1457325"/>
          </a:xfrm>
          <a:prstGeom prst="rect">
            <a:avLst/>
          </a:prstGeom>
        </p:spPr>
      </p:pic>
    </p:spTree>
    <p:extLst>
      <p:ext uri="{BB962C8B-B14F-4D97-AF65-F5344CB8AC3E}">
        <p14:creationId xmlns:p14="http://schemas.microsoft.com/office/powerpoint/2010/main" val="2844239093"/>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 id="2147483656" r:id="rId4"/>
    <p:sldLayoutId id="2147483657" r:id="rId5"/>
    <p:sldLayoutId id="2147483658" r:id="rId6"/>
  </p:sldLayoutIdLst>
  <p:hf hdr="0" ft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jpg&amp;ehk=Zu9fHnQaC82nkDgx"/><Relationship Id="rId5" Type="http://schemas.openxmlformats.org/officeDocument/2006/relationships/hyperlink" Target="15_03_MARI-The%20Savings%20Deposit%20Program%20Pre-Deployment_v4.mp4"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amp;ehk=ErYHYZhC8l3Hz0lQu"/><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leadershipfreak.wordpress.com/2010/03/05/10-best-questions-ev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jpg&amp;ehk=ErYHYZhC8l3Hz0lQu"/><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leadershipfreak.wordpress.com/2010/03/05/10-best-questions-ev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g&amp;ehk=ErYHYZhC8l3Hz0lQu"/><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leadershipfreak.wordpress.com/2010/03/05/10-best-questions-ev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8.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ECB3F-9A8E-420F-9CD4-146BDB0282D2}"/>
              </a:ext>
            </a:extLst>
          </p:cNvPr>
          <p:cNvSpPr>
            <a:spLocks noGrp="1"/>
          </p:cNvSpPr>
          <p:nvPr>
            <p:ph type="ctrTitle"/>
          </p:nvPr>
        </p:nvSpPr>
        <p:spPr>
          <a:xfrm>
            <a:off x="329198" y="437026"/>
            <a:ext cx="11592927" cy="1283731"/>
          </a:xfrm>
        </p:spPr>
        <p:txBody>
          <a:bodyPr/>
          <a:lstStyle/>
          <a:p>
            <a:r>
              <a:rPr lang="en-US" sz="4800" dirty="0"/>
              <a:t>Financial Planning for Deployment and Extended Absences</a:t>
            </a:r>
          </a:p>
        </p:txBody>
      </p:sp>
      <p:sp>
        <p:nvSpPr>
          <p:cNvPr id="3" name="Text Placeholder 2">
            <a:extLst>
              <a:ext uri="{FF2B5EF4-FFF2-40B4-BE49-F238E27FC236}">
                <a16:creationId xmlns:a16="http://schemas.microsoft.com/office/drawing/2014/main" xmlns="" id="{0CF613E9-2FD9-4077-BB0C-BA4CF22FD6CF}"/>
              </a:ext>
            </a:extLst>
          </p:cNvPr>
          <p:cNvSpPr>
            <a:spLocks noGrp="1"/>
          </p:cNvSpPr>
          <p:nvPr>
            <p:ph type="body" sz="quarter" idx="13"/>
          </p:nvPr>
        </p:nvSpPr>
        <p:spPr>
          <a:xfrm>
            <a:off x="8900160" y="1724541"/>
            <a:ext cx="3021965" cy="620323"/>
          </a:xfrm>
        </p:spPr>
        <p:txBody>
          <a:bodyPr/>
          <a:lstStyle/>
          <a:p>
            <a:r>
              <a:rPr lang="en-US" sz="4000" b="1" dirty="0" smtClean="0">
                <a:solidFill>
                  <a:schemeClr val="bg1">
                    <a:lumMod val="85000"/>
                  </a:schemeClr>
                </a:solidFill>
              </a:rPr>
              <a:t>Advanced</a:t>
            </a:r>
            <a:endParaRPr lang="en-US" sz="4000" b="1" cap="none" dirty="0">
              <a:solidFill>
                <a:schemeClr val="bg1">
                  <a:lumMod val="85000"/>
                </a:schemeClr>
              </a:solidFill>
            </a:endParaRPr>
          </a:p>
          <a:p>
            <a:endParaRPr lang="en-US" sz="4000" b="1" cap="small" dirty="0"/>
          </a:p>
        </p:txBody>
      </p:sp>
      <p:sp>
        <p:nvSpPr>
          <p:cNvPr id="5" name="Text Placeholder 4">
            <a:extLst>
              <a:ext uri="{FF2B5EF4-FFF2-40B4-BE49-F238E27FC236}">
                <a16:creationId xmlns:a16="http://schemas.microsoft.com/office/drawing/2014/main" xmlns="" id="{DF81320C-7F51-48EE-8E2A-D949D1603E0F}"/>
              </a:ext>
            </a:extLst>
          </p:cNvPr>
          <p:cNvSpPr>
            <a:spLocks noGrp="1"/>
          </p:cNvSpPr>
          <p:nvPr>
            <p:ph type="body" sz="quarter" idx="15"/>
          </p:nvPr>
        </p:nvSpPr>
        <p:spPr/>
        <p:txBody>
          <a:bodyPr/>
          <a:lstStyle/>
          <a:p>
            <a:r>
              <a:rPr lang="en-US" sz="2600" cap="none" dirty="0"/>
              <a:t>Personal Financial Management Curriculum</a:t>
            </a:r>
          </a:p>
        </p:txBody>
      </p:sp>
      <p:sp>
        <p:nvSpPr>
          <p:cNvPr id="8" name="Text Placeholder 13">
            <a:extLst>
              <a:ext uri="{FF2B5EF4-FFF2-40B4-BE49-F238E27FC236}">
                <a16:creationId xmlns:a16="http://schemas.microsoft.com/office/drawing/2014/main" xmlns="" id="{03236D59-5CF9-4F84-8967-34184AA2CE73}"/>
              </a:ext>
            </a:extLst>
          </p:cNvPr>
          <p:cNvSpPr txBox="1">
            <a:spLocks/>
          </p:cNvSpPr>
          <p:nvPr/>
        </p:nvSpPr>
        <p:spPr>
          <a:xfrm>
            <a:off x="8202286" y="6125515"/>
            <a:ext cx="3747366" cy="583349"/>
          </a:xfrm>
          <a:prstGeom prst="rect">
            <a:avLst/>
          </a:prstGeom>
        </p:spPr>
        <p:txBody>
          <a:bodyPr/>
          <a:lstStyle>
            <a:lvl1pPr marL="0" indent="0" algn="r" defTabSz="914400" rtl="0" eaLnBrk="1" latinLnBrk="0" hangingPunct="1">
              <a:lnSpc>
                <a:spcPct val="100000"/>
              </a:lnSpc>
              <a:spcBef>
                <a:spcPts val="600"/>
              </a:spcBef>
              <a:buFont typeface="Arial" panose="020B0604020202020204" pitchFamily="34" charset="0"/>
              <a:buNone/>
              <a:defRPr sz="2600" kern="1200" cap="small"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none" dirty="0"/>
              <a:t>Version </a:t>
            </a:r>
            <a:r>
              <a:rPr lang="en-US" cap="none" dirty="0" smtClean="0"/>
              <a:t>1.1</a:t>
            </a:r>
            <a:endParaRPr lang="en-US" cap="none" dirty="0"/>
          </a:p>
        </p:txBody>
      </p:sp>
      <p:pic>
        <p:nvPicPr>
          <p:cNvPr id="7" name="Picture 6"/>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397" y="2581077"/>
            <a:ext cx="3303066" cy="3111730"/>
          </a:xfrm>
          <a:prstGeom prst="rect">
            <a:avLst/>
          </a:prstGeom>
        </p:spPr>
      </p:pic>
    </p:spTree>
    <p:extLst>
      <p:ext uri="{BB962C8B-B14F-4D97-AF65-F5344CB8AC3E}">
        <p14:creationId xmlns:p14="http://schemas.microsoft.com/office/powerpoint/2010/main" val="3799349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2E93CB-E6D3-4394-9220-E58398E40949}"/>
              </a:ext>
            </a:extLst>
          </p:cNvPr>
          <p:cNvSpPr>
            <a:spLocks noGrp="1"/>
          </p:cNvSpPr>
          <p:nvPr>
            <p:ph type="title"/>
          </p:nvPr>
        </p:nvSpPr>
        <p:spPr/>
        <p:txBody>
          <a:bodyPr/>
          <a:lstStyle/>
          <a:p>
            <a:r>
              <a:rPr lang="en-US" dirty="0"/>
              <a:t>Sources of Assistance</a:t>
            </a:r>
          </a:p>
        </p:txBody>
      </p:sp>
      <p:sp>
        <p:nvSpPr>
          <p:cNvPr id="3" name="Content Placeholder 2">
            <a:extLst>
              <a:ext uri="{FF2B5EF4-FFF2-40B4-BE49-F238E27FC236}">
                <a16:creationId xmlns:a16="http://schemas.microsoft.com/office/drawing/2014/main" xmlns="" id="{CB313356-AA10-4A5F-92F5-81D9B8533D6C}"/>
              </a:ext>
            </a:extLst>
          </p:cNvPr>
          <p:cNvSpPr>
            <a:spLocks noGrp="1"/>
          </p:cNvSpPr>
          <p:nvPr>
            <p:ph idx="1"/>
          </p:nvPr>
        </p:nvSpPr>
        <p:spPr/>
        <p:txBody>
          <a:bodyPr/>
          <a:lstStyle/>
          <a:p>
            <a:r>
              <a:rPr lang="en-US" dirty="0"/>
              <a:t>Personal Financial Management (PFM) Program</a:t>
            </a:r>
          </a:p>
          <a:p>
            <a:r>
              <a:rPr lang="en-US" dirty="0"/>
              <a:t>Your unit Command Financial Specialist (CFS)</a:t>
            </a:r>
          </a:p>
          <a:p>
            <a:r>
              <a:rPr lang="en-US" dirty="0"/>
              <a:t>Military OneSource</a:t>
            </a:r>
          </a:p>
          <a:p>
            <a:r>
              <a:rPr lang="en-US" dirty="0"/>
              <a:t>Navy-Marine Corps Relief Society (NMCRS)</a:t>
            </a:r>
          </a:p>
          <a:p>
            <a:r>
              <a:rPr lang="en-US" dirty="0"/>
              <a:t>Consumer Financial Protection Bureau (CFPB)</a:t>
            </a:r>
          </a:p>
          <a:p>
            <a:r>
              <a:rPr lang="en-US" dirty="0"/>
              <a:t>IRS Tax Information for the Military</a:t>
            </a:r>
          </a:p>
          <a:p>
            <a:endParaRPr lang="en-US" dirty="0"/>
          </a:p>
        </p:txBody>
      </p:sp>
      <p:sp>
        <p:nvSpPr>
          <p:cNvPr id="4" name="Slide Number Placeholder 3">
            <a:extLst>
              <a:ext uri="{FF2B5EF4-FFF2-40B4-BE49-F238E27FC236}">
                <a16:creationId xmlns:a16="http://schemas.microsoft.com/office/drawing/2014/main" xmlns="" id="{7F5EF5D5-549C-4B08-84D4-02C5A3863545}"/>
              </a:ext>
            </a:extLst>
          </p:cNvPr>
          <p:cNvSpPr>
            <a:spLocks noGrp="1"/>
          </p:cNvSpPr>
          <p:nvPr>
            <p:ph type="sldNum" sz="quarter" idx="12"/>
          </p:nvPr>
        </p:nvSpPr>
        <p:spPr/>
        <p:txBody>
          <a:bodyPr/>
          <a:lstStyle/>
          <a:p>
            <a:fld id="{96F5C231-AD7D-4603-B2D7-EC5E5C0D085B}" type="slidenum">
              <a:rPr lang="en-US" smtClean="0"/>
              <a:t>10</a:t>
            </a:fld>
            <a:endParaRPr lang="en-US" dirty="0"/>
          </a:p>
        </p:txBody>
      </p:sp>
      <p:pic>
        <p:nvPicPr>
          <p:cNvPr id="6" name="Picture 5">
            <a:extLst>
              <a:ext uri="{FF2B5EF4-FFF2-40B4-BE49-F238E27FC236}">
                <a16:creationId xmlns:a16="http://schemas.microsoft.com/office/drawing/2014/main" xmlns="" id="{85A3F886-5BDE-4D4E-A896-7CA4044B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012" y="1927225"/>
            <a:ext cx="3762375" cy="3714750"/>
          </a:xfrm>
          <a:prstGeom prst="rect">
            <a:avLst/>
          </a:prstGeom>
          <a:effectLst>
            <a:softEdge rad="76200"/>
          </a:effectLst>
        </p:spPr>
      </p:pic>
    </p:spTree>
    <p:extLst>
      <p:ext uri="{BB962C8B-B14F-4D97-AF65-F5344CB8AC3E}">
        <p14:creationId xmlns:p14="http://schemas.microsoft.com/office/powerpoint/2010/main" val="285001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ACCEB-E8E5-427B-BBB4-752BE86667ED}"/>
              </a:ext>
            </a:extLst>
          </p:cNvPr>
          <p:cNvSpPr>
            <a:spLocks noGrp="1"/>
          </p:cNvSpPr>
          <p:nvPr>
            <p:ph type="title"/>
          </p:nvPr>
        </p:nvSpPr>
        <p:spPr/>
        <p:txBody>
          <a:bodyPr/>
          <a:lstStyle/>
          <a:p>
            <a:r>
              <a:rPr lang="en-US" dirty="0"/>
              <a:t>Managing Your Financial Affairs</a:t>
            </a:r>
          </a:p>
        </p:txBody>
      </p:sp>
      <p:sp>
        <p:nvSpPr>
          <p:cNvPr id="3" name="Content Placeholder 2">
            <a:extLst>
              <a:ext uri="{FF2B5EF4-FFF2-40B4-BE49-F238E27FC236}">
                <a16:creationId xmlns:a16="http://schemas.microsoft.com/office/drawing/2014/main" xmlns="" id="{0F878EDD-131F-497D-B542-56152377B9C0}"/>
              </a:ext>
            </a:extLst>
          </p:cNvPr>
          <p:cNvSpPr>
            <a:spLocks noGrp="1"/>
          </p:cNvSpPr>
          <p:nvPr>
            <p:ph idx="1"/>
          </p:nvPr>
        </p:nvSpPr>
        <p:spPr>
          <a:xfrm>
            <a:off x="413237" y="1825625"/>
            <a:ext cx="8400563" cy="4351338"/>
          </a:xfrm>
        </p:spPr>
        <p:txBody>
          <a:bodyPr/>
          <a:lstStyle/>
          <a:p>
            <a:r>
              <a:rPr lang="en-US" dirty="0"/>
              <a:t>Prepare for deployment before your command is ordered to deploy</a:t>
            </a:r>
          </a:p>
          <a:p>
            <a:r>
              <a:rPr lang="en-US" dirty="0"/>
              <a:t>Consider how and by whom your financial affairs will be managed</a:t>
            </a:r>
          </a:p>
          <a:p>
            <a:r>
              <a:rPr lang="en-US" dirty="0"/>
              <a:t>Plan and communicate with the designated person</a:t>
            </a:r>
          </a:p>
          <a:p>
            <a:r>
              <a:rPr lang="en-US" dirty="0"/>
              <a:t>Determine how much authority to extend</a:t>
            </a:r>
          </a:p>
          <a:p>
            <a:r>
              <a:rPr lang="en-US" dirty="0"/>
              <a:t>Plan for and cover unexpected expenses</a:t>
            </a:r>
          </a:p>
          <a:p>
            <a:r>
              <a:rPr lang="en-US" dirty="0"/>
              <a:t>Maximize the use of any increases in income </a:t>
            </a:r>
          </a:p>
          <a:p>
            <a:endParaRPr lang="en-US" dirty="0"/>
          </a:p>
        </p:txBody>
      </p:sp>
      <p:sp>
        <p:nvSpPr>
          <p:cNvPr id="4" name="Slide Number Placeholder 3">
            <a:extLst>
              <a:ext uri="{FF2B5EF4-FFF2-40B4-BE49-F238E27FC236}">
                <a16:creationId xmlns:a16="http://schemas.microsoft.com/office/drawing/2014/main" xmlns="" id="{79DD4B62-5996-4BCE-BF02-0A2AD7423BBE}"/>
              </a:ext>
            </a:extLst>
          </p:cNvPr>
          <p:cNvSpPr>
            <a:spLocks noGrp="1"/>
          </p:cNvSpPr>
          <p:nvPr>
            <p:ph type="sldNum" sz="quarter" idx="12"/>
          </p:nvPr>
        </p:nvSpPr>
        <p:spPr/>
        <p:txBody>
          <a:bodyPr/>
          <a:lstStyle/>
          <a:p>
            <a:fld id="{96F5C231-AD7D-4603-B2D7-EC5E5C0D085B}" type="slidenum">
              <a:rPr lang="en-US" smtClean="0"/>
              <a:t>11</a:t>
            </a:fld>
            <a:endParaRPr lang="en-US" dirty="0"/>
          </a:p>
        </p:txBody>
      </p:sp>
      <p:pic>
        <p:nvPicPr>
          <p:cNvPr id="6" name="Picture 5">
            <a:extLst>
              <a:ext uri="{FF2B5EF4-FFF2-40B4-BE49-F238E27FC236}">
                <a16:creationId xmlns:a16="http://schemas.microsoft.com/office/drawing/2014/main" xmlns="" id="{E7E2F8B0-ACFA-4E4B-84E6-D1890A3D7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446" y="1721536"/>
            <a:ext cx="3510316" cy="2637147"/>
          </a:xfrm>
          <a:prstGeom prst="rect">
            <a:avLst/>
          </a:prstGeom>
          <a:effectLst>
            <a:softEdge rad="76200"/>
          </a:effectLst>
        </p:spPr>
      </p:pic>
    </p:spTree>
    <p:extLst>
      <p:ext uri="{BB962C8B-B14F-4D97-AF65-F5344CB8AC3E}">
        <p14:creationId xmlns:p14="http://schemas.microsoft.com/office/powerpoint/2010/main" val="4098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610DD8-99F2-4070-8571-3C0DCB16B09D}"/>
              </a:ext>
            </a:extLst>
          </p:cNvPr>
          <p:cNvSpPr>
            <a:spLocks noGrp="1"/>
          </p:cNvSpPr>
          <p:nvPr>
            <p:ph type="title"/>
          </p:nvPr>
        </p:nvSpPr>
        <p:spPr/>
        <p:txBody>
          <a:bodyPr/>
          <a:lstStyle/>
          <a:p>
            <a:r>
              <a:rPr lang="en-US" dirty="0"/>
              <a:t>Gather Your Financial Records</a:t>
            </a:r>
          </a:p>
        </p:txBody>
      </p:sp>
      <p:sp>
        <p:nvSpPr>
          <p:cNvPr id="3" name="Content Placeholder 2">
            <a:extLst>
              <a:ext uri="{FF2B5EF4-FFF2-40B4-BE49-F238E27FC236}">
                <a16:creationId xmlns:a16="http://schemas.microsoft.com/office/drawing/2014/main" xmlns="" id="{A4348762-00DF-48F5-9589-6296C0669658}"/>
              </a:ext>
            </a:extLst>
          </p:cNvPr>
          <p:cNvSpPr>
            <a:spLocks noGrp="1"/>
          </p:cNvSpPr>
          <p:nvPr>
            <p:ph idx="1"/>
          </p:nvPr>
        </p:nvSpPr>
        <p:spPr>
          <a:xfrm>
            <a:off x="413237" y="1825625"/>
            <a:ext cx="7280335" cy="4351338"/>
          </a:xfrm>
        </p:spPr>
        <p:txBody>
          <a:bodyPr>
            <a:normAutofit/>
          </a:bodyPr>
          <a:lstStyle/>
          <a:p>
            <a:pPr marL="0" indent="0">
              <a:buNone/>
            </a:pPr>
            <a:r>
              <a:rPr lang="en-US" dirty="0"/>
              <a:t>Create a document or worksheet that identifies:</a:t>
            </a:r>
          </a:p>
          <a:p>
            <a:r>
              <a:rPr lang="en-US" dirty="0"/>
              <a:t>Financial institution names, account numbers, and contact information</a:t>
            </a:r>
          </a:p>
          <a:p>
            <a:r>
              <a:rPr lang="en-US" dirty="0"/>
              <a:t>Insurance policy names, account numbers, and contact information</a:t>
            </a:r>
          </a:p>
          <a:p>
            <a:r>
              <a:rPr lang="en-US" dirty="0"/>
              <a:t>Creditor information such as type, account numbers, payment requirements, and contact information</a:t>
            </a:r>
          </a:p>
          <a:p>
            <a:endParaRPr lang="en-US" dirty="0"/>
          </a:p>
        </p:txBody>
      </p:sp>
      <p:sp>
        <p:nvSpPr>
          <p:cNvPr id="4" name="Slide Number Placeholder 3">
            <a:extLst>
              <a:ext uri="{FF2B5EF4-FFF2-40B4-BE49-F238E27FC236}">
                <a16:creationId xmlns:a16="http://schemas.microsoft.com/office/drawing/2014/main" xmlns="" id="{BB02A4CD-C2DF-450D-9C90-9B99ED1BA37E}"/>
              </a:ext>
            </a:extLst>
          </p:cNvPr>
          <p:cNvSpPr>
            <a:spLocks noGrp="1"/>
          </p:cNvSpPr>
          <p:nvPr>
            <p:ph type="sldNum" sz="quarter" idx="12"/>
          </p:nvPr>
        </p:nvSpPr>
        <p:spPr/>
        <p:txBody>
          <a:bodyPr/>
          <a:lstStyle/>
          <a:p>
            <a:fld id="{96F5C231-AD7D-4603-B2D7-EC5E5C0D085B}" type="slidenum">
              <a:rPr lang="en-US" smtClean="0"/>
              <a:t>12</a:t>
            </a:fld>
            <a:endParaRPr lang="en-US" dirty="0"/>
          </a:p>
        </p:txBody>
      </p:sp>
      <p:pic>
        <p:nvPicPr>
          <p:cNvPr id="6" name="Picture 5">
            <a:extLst>
              <a:ext uri="{FF2B5EF4-FFF2-40B4-BE49-F238E27FC236}">
                <a16:creationId xmlns:a16="http://schemas.microsoft.com/office/drawing/2014/main" xmlns="" id="{A1A55070-EF55-4CAF-9661-914A489A4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895" y="1825625"/>
            <a:ext cx="2707104" cy="3611985"/>
          </a:xfrm>
          <a:prstGeom prst="rect">
            <a:avLst/>
          </a:prstGeom>
          <a:effectLst>
            <a:softEdge rad="342900"/>
          </a:effectLst>
        </p:spPr>
      </p:pic>
    </p:spTree>
    <p:extLst>
      <p:ext uri="{BB962C8B-B14F-4D97-AF65-F5344CB8AC3E}">
        <p14:creationId xmlns:p14="http://schemas.microsoft.com/office/powerpoint/2010/main" val="286656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6D62C7-9778-434C-8AFE-9479FA4E0126}"/>
              </a:ext>
            </a:extLst>
          </p:cNvPr>
          <p:cNvSpPr>
            <a:spLocks noGrp="1"/>
          </p:cNvSpPr>
          <p:nvPr>
            <p:ph type="title"/>
          </p:nvPr>
        </p:nvSpPr>
        <p:spPr/>
        <p:txBody>
          <a:bodyPr/>
          <a:lstStyle/>
          <a:p>
            <a:r>
              <a:rPr lang="en-US" dirty="0"/>
              <a:t>Create a Deployment or Absence Spending Plan</a:t>
            </a:r>
          </a:p>
        </p:txBody>
      </p:sp>
      <p:sp>
        <p:nvSpPr>
          <p:cNvPr id="3" name="Content Placeholder 2">
            <a:extLst>
              <a:ext uri="{FF2B5EF4-FFF2-40B4-BE49-F238E27FC236}">
                <a16:creationId xmlns:a16="http://schemas.microsoft.com/office/drawing/2014/main" xmlns="" id="{6B6A9D2C-D9B0-4A69-9F5C-6160D1D10089}"/>
              </a:ext>
            </a:extLst>
          </p:cNvPr>
          <p:cNvSpPr>
            <a:spLocks noGrp="1"/>
          </p:cNvSpPr>
          <p:nvPr>
            <p:ph idx="1"/>
          </p:nvPr>
        </p:nvSpPr>
        <p:spPr>
          <a:xfrm>
            <a:off x="3187700" y="1825625"/>
            <a:ext cx="8610266" cy="4351338"/>
          </a:xfrm>
        </p:spPr>
        <p:txBody>
          <a:bodyPr/>
          <a:lstStyle/>
          <a:p>
            <a:r>
              <a:rPr lang="en-US" dirty="0"/>
              <a:t>Review past expenses</a:t>
            </a:r>
          </a:p>
          <a:p>
            <a:r>
              <a:rPr lang="en-US" dirty="0"/>
              <a:t>Understand your entitlements</a:t>
            </a:r>
          </a:p>
          <a:p>
            <a:r>
              <a:rPr lang="en-US" dirty="0"/>
              <a:t>Plan for changes in income, spending, or saving</a:t>
            </a:r>
          </a:p>
          <a:p>
            <a:r>
              <a:rPr lang="en-US" dirty="0"/>
              <a:t>Set realistic goals for spending and saving</a:t>
            </a:r>
          </a:p>
          <a:p>
            <a:r>
              <a:rPr lang="en-US" dirty="0"/>
              <a:t>Plan how credit cards will be used </a:t>
            </a:r>
          </a:p>
          <a:p>
            <a:r>
              <a:rPr lang="en-US" dirty="0"/>
              <a:t>Determine how to use any deployment pay increases</a:t>
            </a:r>
          </a:p>
          <a:p>
            <a:r>
              <a:rPr lang="en-US" dirty="0"/>
              <a:t>Plan for the unexpected by establishing an emergency fund</a:t>
            </a:r>
          </a:p>
          <a:p>
            <a:endParaRPr lang="en-US" dirty="0"/>
          </a:p>
        </p:txBody>
      </p:sp>
      <p:sp>
        <p:nvSpPr>
          <p:cNvPr id="4" name="Slide Number Placeholder 3">
            <a:extLst>
              <a:ext uri="{FF2B5EF4-FFF2-40B4-BE49-F238E27FC236}">
                <a16:creationId xmlns:a16="http://schemas.microsoft.com/office/drawing/2014/main" xmlns="" id="{2CD28C54-6CBD-45A2-BFCD-1C4ED681AD98}"/>
              </a:ext>
            </a:extLst>
          </p:cNvPr>
          <p:cNvSpPr>
            <a:spLocks noGrp="1"/>
          </p:cNvSpPr>
          <p:nvPr>
            <p:ph type="sldNum" sz="quarter" idx="12"/>
          </p:nvPr>
        </p:nvSpPr>
        <p:spPr/>
        <p:txBody>
          <a:bodyPr/>
          <a:lstStyle/>
          <a:p>
            <a:fld id="{96F5C231-AD7D-4603-B2D7-EC5E5C0D085B}" type="slidenum">
              <a:rPr lang="en-US" smtClean="0"/>
              <a:t>13</a:t>
            </a:fld>
            <a:endParaRPr lang="en-US" dirty="0"/>
          </a:p>
        </p:txBody>
      </p:sp>
      <p:pic>
        <p:nvPicPr>
          <p:cNvPr id="5" name="Picture 4" descr="SLD 10_PLANNING HOUSE BUDGET LIST 285_2705924.psd">
            <a:extLst>
              <a:ext uri="{FF2B5EF4-FFF2-40B4-BE49-F238E27FC236}">
                <a16:creationId xmlns:a16="http://schemas.microsoft.com/office/drawing/2014/main" xmlns="" id="{9F127CC5-3639-4194-B8B3-605C00DFDAD9}"/>
              </a:ext>
            </a:extLst>
          </p:cNvPr>
          <p:cNvPicPr>
            <a:picLocks noChangeAspect="1"/>
          </p:cNvPicPr>
          <p:nvPr/>
        </p:nvPicPr>
        <p:blipFill>
          <a:blip r:embed="rId3"/>
          <a:srcRect l="8015" t="12448"/>
          <a:stretch>
            <a:fillRect/>
          </a:stretch>
        </p:blipFill>
        <p:spPr bwMode="auto">
          <a:xfrm>
            <a:off x="763588" y="1825625"/>
            <a:ext cx="2097087" cy="3890962"/>
          </a:xfrm>
          <a:prstGeom prst="rect">
            <a:avLst/>
          </a:prstGeom>
          <a:noFill/>
          <a:ln w="9525">
            <a:solidFill>
              <a:srgbClr val="FFFFFF"/>
            </a:solidFill>
            <a:miter lim="800000"/>
            <a:headEnd/>
            <a:tailEnd/>
          </a:ln>
          <a:effectLst>
            <a:outerShdw dist="38100" dir="2700000" rotWithShape="0">
              <a:srgbClr val="808080">
                <a:alpha val="42998"/>
              </a:srgbClr>
            </a:outerShdw>
            <a:softEdge rad="76200"/>
          </a:effectLst>
        </p:spPr>
      </p:pic>
    </p:spTree>
    <p:extLst>
      <p:ext uri="{BB962C8B-B14F-4D97-AF65-F5344CB8AC3E}">
        <p14:creationId xmlns:p14="http://schemas.microsoft.com/office/powerpoint/2010/main" val="34097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74206F-164A-4F2C-B89A-D71F8C97787B}"/>
              </a:ext>
            </a:extLst>
          </p:cNvPr>
          <p:cNvSpPr>
            <a:spLocks noGrp="1"/>
          </p:cNvSpPr>
          <p:nvPr>
            <p:ph type="title"/>
          </p:nvPr>
        </p:nvSpPr>
        <p:spPr/>
        <p:txBody>
          <a:bodyPr/>
          <a:lstStyle/>
          <a:p>
            <a:r>
              <a:rPr lang="en-US" dirty="0"/>
              <a:t>Servicemembers Civil Relief Act (SCRA)</a:t>
            </a:r>
          </a:p>
        </p:txBody>
      </p:sp>
      <p:sp>
        <p:nvSpPr>
          <p:cNvPr id="3" name="Content Placeholder 2">
            <a:extLst>
              <a:ext uri="{FF2B5EF4-FFF2-40B4-BE49-F238E27FC236}">
                <a16:creationId xmlns:a16="http://schemas.microsoft.com/office/drawing/2014/main" xmlns="" id="{E83F08C7-BD2B-47CA-848A-C4CE9E1BE811}"/>
              </a:ext>
            </a:extLst>
          </p:cNvPr>
          <p:cNvSpPr>
            <a:spLocks noGrp="1"/>
          </p:cNvSpPr>
          <p:nvPr>
            <p:ph idx="1"/>
          </p:nvPr>
        </p:nvSpPr>
        <p:spPr>
          <a:xfrm>
            <a:off x="3060700" y="1825625"/>
            <a:ext cx="8737266" cy="4351338"/>
          </a:xfrm>
        </p:spPr>
        <p:txBody>
          <a:bodyPr>
            <a:normAutofit lnSpcReduction="10000"/>
          </a:bodyPr>
          <a:lstStyle/>
          <a:p>
            <a:r>
              <a:rPr lang="en-US" dirty="0"/>
              <a:t>The purpose of the SCRA is to ease legal and financial burdens on military personnel and their families brought on by the demands of active duty</a:t>
            </a:r>
          </a:p>
          <a:p>
            <a:r>
              <a:rPr lang="en-US" dirty="0"/>
              <a:t>Provisions in SCRA that may be available include:</a:t>
            </a:r>
          </a:p>
          <a:p>
            <a:pPr lvl="1"/>
            <a:r>
              <a:rPr lang="en-US" dirty="0"/>
              <a:t>Reduced interest rates</a:t>
            </a:r>
          </a:p>
          <a:p>
            <a:pPr lvl="1"/>
            <a:r>
              <a:rPr lang="en-US" dirty="0"/>
              <a:t>Credit rating protection</a:t>
            </a:r>
          </a:p>
          <a:p>
            <a:pPr lvl="1"/>
            <a:r>
              <a:rPr lang="en-US" dirty="0"/>
              <a:t>Judicial relief</a:t>
            </a:r>
          </a:p>
          <a:p>
            <a:pPr lvl="1"/>
            <a:r>
              <a:rPr lang="en-US" dirty="0"/>
              <a:t>Protection against evictions</a:t>
            </a:r>
          </a:p>
          <a:p>
            <a:pPr lvl="1"/>
            <a:r>
              <a:rPr lang="en-US" dirty="0"/>
              <a:t>Ability to terminate your property lease</a:t>
            </a:r>
          </a:p>
          <a:p>
            <a:pPr lvl="1"/>
            <a:r>
              <a:rPr lang="en-US" dirty="0"/>
              <a:t>Cancellation of automobile leases</a:t>
            </a:r>
          </a:p>
          <a:p>
            <a:pPr lvl="1"/>
            <a:r>
              <a:rPr lang="en-US" dirty="0"/>
              <a:t>Postponement of foreclosure</a:t>
            </a:r>
          </a:p>
        </p:txBody>
      </p:sp>
      <p:sp>
        <p:nvSpPr>
          <p:cNvPr id="4" name="Slide Number Placeholder 3">
            <a:extLst>
              <a:ext uri="{FF2B5EF4-FFF2-40B4-BE49-F238E27FC236}">
                <a16:creationId xmlns:a16="http://schemas.microsoft.com/office/drawing/2014/main" xmlns="" id="{5941CD37-8C1F-4487-A7D1-C85F69FAD9A5}"/>
              </a:ext>
            </a:extLst>
          </p:cNvPr>
          <p:cNvSpPr>
            <a:spLocks noGrp="1"/>
          </p:cNvSpPr>
          <p:nvPr>
            <p:ph type="sldNum" sz="quarter" idx="12"/>
          </p:nvPr>
        </p:nvSpPr>
        <p:spPr/>
        <p:txBody>
          <a:bodyPr/>
          <a:lstStyle/>
          <a:p>
            <a:fld id="{96F5C231-AD7D-4603-B2D7-EC5E5C0D085B}" type="slidenum">
              <a:rPr lang="en-US" smtClean="0"/>
              <a:t>14</a:t>
            </a:fld>
            <a:endParaRPr lang="en-US" dirty="0"/>
          </a:p>
        </p:txBody>
      </p:sp>
      <p:pic>
        <p:nvPicPr>
          <p:cNvPr id="6" name="Picture 5">
            <a:extLst>
              <a:ext uri="{FF2B5EF4-FFF2-40B4-BE49-F238E27FC236}">
                <a16:creationId xmlns:a16="http://schemas.microsoft.com/office/drawing/2014/main" xmlns="" id="{EE4AF885-DBE1-4720-90FD-2A807D63A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71" y="1825624"/>
            <a:ext cx="2371329" cy="4054475"/>
          </a:xfrm>
          <a:prstGeom prst="rect">
            <a:avLst/>
          </a:prstGeom>
          <a:effectLst>
            <a:softEdge rad="76200"/>
          </a:effectLst>
        </p:spPr>
      </p:pic>
    </p:spTree>
    <p:extLst>
      <p:ext uri="{BB962C8B-B14F-4D97-AF65-F5344CB8AC3E}">
        <p14:creationId xmlns:p14="http://schemas.microsoft.com/office/powerpoint/2010/main" val="289981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004D1-EF39-4178-9B6B-40B09113F9CD}"/>
              </a:ext>
            </a:extLst>
          </p:cNvPr>
          <p:cNvSpPr>
            <a:spLocks noGrp="1"/>
          </p:cNvSpPr>
          <p:nvPr>
            <p:ph type="title"/>
          </p:nvPr>
        </p:nvSpPr>
        <p:spPr/>
        <p:txBody>
          <a:bodyPr/>
          <a:lstStyle/>
          <a:p>
            <a:r>
              <a:rPr lang="en-US" dirty="0"/>
              <a:t>Banking and Bill-Paying Options</a:t>
            </a:r>
          </a:p>
        </p:txBody>
      </p:sp>
      <p:sp>
        <p:nvSpPr>
          <p:cNvPr id="4" name="Slide Number Placeholder 3">
            <a:extLst>
              <a:ext uri="{FF2B5EF4-FFF2-40B4-BE49-F238E27FC236}">
                <a16:creationId xmlns:a16="http://schemas.microsoft.com/office/drawing/2014/main" xmlns="" id="{4520D631-D1CA-4369-A5E4-5FA0100C6D21}"/>
              </a:ext>
            </a:extLst>
          </p:cNvPr>
          <p:cNvSpPr>
            <a:spLocks noGrp="1"/>
          </p:cNvSpPr>
          <p:nvPr>
            <p:ph type="sldNum" sz="quarter" idx="12"/>
          </p:nvPr>
        </p:nvSpPr>
        <p:spPr/>
        <p:txBody>
          <a:bodyPr/>
          <a:lstStyle/>
          <a:p>
            <a:fld id="{96F5C231-AD7D-4603-B2D7-EC5E5C0D085B}" type="slidenum">
              <a:rPr lang="en-US" smtClean="0"/>
              <a:t>15</a:t>
            </a:fld>
            <a:endParaRPr lang="en-US" dirty="0"/>
          </a:p>
        </p:txBody>
      </p:sp>
      <p:graphicFrame>
        <p:nvGraphicFramePr>
          <p:cNvPr id="5" name="Content Placeholder 3">
            <a:extLst>
              <a:ext uri="{FF2B5EF4-FFF2-40B4-BE49-F238E27FC236}">
                <a16:creationId xmlns:a16="http://schemas.microsoft.com/office/drawing/2014/main" xmlns="" id="{D7BA4207-05C1-412B-A062-CAF59A166602}"/>
              </a:ext>
            </a:extLst>
          </p:cNvPr>
          <p:cNvGraphicFramePr>
            <a:graphicFrameLocks/>
          </p:cNvGraphicFramePr>
          <p:nvPr>
            <p:extLst>
              <p:ext uri="{D42A27DB-BD31-4B8C-83A1-F6EECF244321}">
                <p14:modId xmlns:p14="http://schemas.microsoft.com/office/powerpoint/2010/main" val="3370768586"/>
              </p:ext>
            </p:extLst>
          </p:nvPr>
        </p:nvGraphicFramePr>
        <p:xfrm>
          <a:off x="1444695" y="1252721"/>
          <a:ext cx="9321800" cy="506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87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4646AED-04C1-4B3E-9C5F-ED110CC937A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8255E212-3EF9-468B-B229-FE96E54CD69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9E2B8C23-A3D7-4881-8D89-534F203522A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34313D-4F1B-4DBF-B0AD-CB83AA24E49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6CD509F4-5A09-4B18-85A1-192634D2C0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FEAEC-EE42-4F71-BA73-A5C099FA0352}"/>
              </a:ext>
            </a:extLst>
          </p:cNvPr>
          <p:cNvSpPr>
            <a:spLocks noGrp="1"/>
          </p:cNvSpPr>
          <p:nvPr>
            <p:ph type="title"/>
          </p:nvPr>
        </p:nvSpPr>
        <p:spPr/>
        <p:txBody>
          <a:bodyPr/>
          <a:lstStyle/>
          <a:p>
            <a:r>
              <a:rPr lang="en-US" dirty="0"/>
              <a:t>Managing Credit</a:t>
            </a:r>
          </a:p>
        </p:txBody>
      </p:sp>
      <p:sp>
        <p:nvSpPr>
          <p:cNvPr id="3" name="Content Placeholder 2">
            <a:extLst>
              <a:ext uri="{FF2B5EF4-FFF2-40B4-BE49-F238E27FC236}">
                <a16:creationId xmlns:a16="http://schemas.microsoft.com/office/drawing/2014/main" xmlns="" id="{F2380E7C-AF8E-442E-9905-90FF84853007}"/>
              </a:ext>
            </a:extLst>
          </p:cNvPr>
          <p:cNvSpPr>
            <a:spLocks noGrp="1"/>
          </p:cNvSpPr>
          <p:nvPr>
            <p:ph idx="1"/>
          </p:nvPr>
        </p:nvSpPr>
        <p:spPr/>
        <p:txBody>
          <a:bodyPr/>
          <a:lstStyle/>
          <a:p>
            <a:r>
              <a:rPr lang="en-US" dirty="0"/>
              <a:t>Limit use of credit cards</a:t>
            </a:r>
          </a:p>
          <a:p>
            <a:r>
              <a:rPr lang="en-US" dirty="0"/>
              <a:t>Request a credit report</a:t>
            </a:r>
          </a:p>
          <a:p>
            <a:r>
              <a:rPr lang="en-US" dirty="0"/>
              <a:t>Establish and maintain good credit</a:t>
            </a:r>
          </a:p>
          <a:p>
            <a:r>
              <a:rPr lang="en-US" dirty="0"/>
              <a:t>Place an active-duty alert on credit report</a:t>
            </a:r>
          </a:p>
          <a:p>
            <a:r>
              <a:rPr lang="en-US" dirty="0"/>
              <a:t>Consider a credit freeze</a:t>
            </a:r>
          </a:p>
          <a:p>
            <a:r>
              <a:rPr lang="en-US" dirty="0"/>
              <a:t>Consider account monitoring</a:t>
            </a:r>
          </a:p>
          <a:p>
            <a:endParaRPr lang="en-US" dirty="0"/>
          </a:p>
        </p:txBody>
      </p:sp>
      <p:sp>
        <p:nvSpPr>
          <p:cNvPr id="4" name="Slide Number Placeholder 3">
            <a:extLst>
              <a:ext uri="{FF2B5EF4-FFF2-40B4-BE49-F238E27FC236}">
                <a16:creationId xmlns:a16="http://schemas.microsoft.com/office/drawing/2014/main" xmlns="" id="{433BDC79-8B3C-4836-915B-21292ADE0D20}"/>
              </a:ext>
            </a:extLst>
          </p:cNvPr>
          <p:cNvSpPr>
            <a:spLocks noGrp="1"/>
          </p:cNvSpPr>
          <p:nvPr>
            <p:ph type="sldNum" sz="quarter" idx="12"/>
          </p:nvPr>
        </p:nvSpPr>
        <p:spPr/>
        <p:txBody>
          <a:bodyPr/>
          <a:lstStyle/>
          <a:p>
            <a:fld id="{96F5C231-AD7D-4603-B2D7-EC5E5C0D085B}" type="slidenum">
              <a:rPr lang="en-US" smtClean="0"/>
              <a:t>16</a:t>
            </a:fld>
            <a:endParaRPr lang="en-US" dirty="0"/>
          </a:p>
        </p:txBody>
      </p:sp>
      <p:pic>
        <p:nvPicPr>
          <p:cNvPr id="6" name="Picture 5">
            <a:extLst>
              <a:ext uri="{FF2B5EF4-FFF2-40B4-BE49-F238E27FC236}">
                <a16:creationId xmlns:a16="http://schemas.microsoft.com/office/drawing/2014/main" xmlns="" id="{AE9559C5-F986-4458-B6B8-741CC4535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80" y="1825625"/>
            <a:ext cx="4696571" cy="2460109"/>
          </a:xfrm>
          <a:prstGeom prst="rect">
            <a:avLst/>
          </a:prstGeom>
        </p:spPr>
      </p:pic>
    </p:spTree>
    <p:extLst>
      <p:ext uri="{BB962C8B-B14F-4D97-AF65-F5344CB8AC3E}">
        <p14:creationId xmlns:p14="http://schemas.microsoft.com/office/powerpoint/2010/main" val="389267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B06E4-E498-4D2C-9F2C-FB9888C1F611}"/>
              </a:ext>
            </a:extLst>
          </p:cNvPr>
          <p:cNvSpPr>
            <a:spLocks noGrp="1"/>
          </p:cNvSpPr>
          <p:nvPr>
            <p:ph type="title"/>
          </p:nvPr>
        </p:nvSpPr>
        <p:spPr/>
        <p:txBody>
          <a:bodyPr/>
          <a:lstStyle/>
          <a:p>
            <a:r>
              <a:rPr lang="en-US" dirty="0"/>
              <a:t>Protect Your Identity While Away</a:t>
            </a:r>
          </a:p>
        </p:txBody>
      </p:sp>
      <p:sp>
        <p:nvSpPr>
          <p:cNvPr id="3" name="Content Placeholder 2">
            <a:extLst>
              <a:ext uri="{FF2B5EF4-FFF2-40B4-BE49-F238E27FC236}">
                <a16:creationId xmlns:a16="http://schemas.microsoft.com/office/drawing/2014/main" xmlns="" id="{B648877B-E5F9-4498-A8DF-7CF0C99AE9FD}"/>
              </a:ext>
            </a:extLst>
          </p:cNvPr>
          <p:cNvSpPr>
            <a:spLocks noGrp="1"/>
          </p:cNvSpPr>
          <p:nvPr>
            <p:ph sz="half" idx="1"/>
          </p:nvPr>
        </p:nvSpPr>
        <p:spPr>
          <a:xfrm>
            <a:off x="413230" y="1825625"/>
            <a:ext cx="5276369" cy="4351338"/>
          </a:xfrm>
        </p:spPr>
        <p:txBody>
          <a:bodyPr>
            <a:normAutofit/>
          </a:bodyPr>
          <a:lstStyle/>
          <a:p>
            <a:r>
              <a:rPr lang="en-US" dirty="0" smtClean="0"/>
              <a:t>Set an active duty alert</a:t>
            </a:r>
          </a:p>
          <a:p>
            <a:r>
              <a:rPr lang="en-US" dirty="0" smtClean="0"/>
              <a:t>Set a security freeze       </a:t>
            </a:r>
            <a:endParaRPr lang="en-US" dirty="0"/>
          </a:p>
          <a:p>
            <a:r>
              <a:rPr lang="en-US" dirty="0" smtClean="0"/>
              <a:t>Never </a:t>
            </a:r>
            <a:r>
              <a:rPr lang="en-US" dirty="0"/>
              <a:t>carry more credit cards than you need</a:t>
            </a:r>
          </a:p>
          <a:p>
            <a:r>
              <a:rPr lang="en-US" dirty="0"/>
              <a:t>Do not carry your Social Security number or your birth certificate with </a:t>
            </a:r>
            <a:r>
              <a:rPr lang="en-US" dirty="0" smtClean="0"/>
              <a:t>you</a:t>
            </a:r>
          </a:p>
          <a:p>
            <a:r>
              <a:rPr lang="en-US" dirty="0"/>
              <a:t>Keep information on accounts in a secure place </a:t>
            </a:r>
          </a:p>
          <a:p>
            <a:endParaRPr lang="en-US" dirty="0"/>
          </a:p>
        </p:txBody>
      </p:sp>
      <p:sp>
        <p:nvSpPr>
          <p:cNvPr id="4" name="Content Placeholder 3">
            <a:extLst>
              <a:ext uri="{FF2B5EF4-FFF2-40B4-BE49-F238E27FC236}">
                <a16:creationId xmlns:a16="http://schemas.microsoft.com/office/drawing/2014/main" xmlns="" id="{C6EFEDFA-9FE1-4980-B338-E461581F8CEB}"/>
              </a:ext>
            </a:extLst>
          </p:cNvPr>
          <p:cNvSpPr>
            <a:spLocks noGrp="1"/>
          </p:cNvSpPr>
          <p:nvPr>
            <p:ph sz="half" idx="2"/>
          </p:nvPr>
        </p:nvSpPr>
        <p:spPr/>
        <p:txBody>
          <a:bodyPr>
            <a:normAutofit/>
          </a:bodyPr>
          <a:lstStyle/>
          <a:p>
            <a:r>
              <a:rPr lang="en-US" dirty="0" smtClean="0"/>
              <a:t>Protect </a:t>
            </a:r>
            <a:r>
              <a:rPr lang="en-US" dirty="0"/>
              <a:t>personal information on the Internet</a:t>
            </a:r>
          </a:p>
          <a:p>
            <a:r>
              <a:rPr lang="en-US" dirty="0"/>
              <a:t>Ensure passwords to accounts cannot be guessed easily </a:t>
            </a:r>
            <a:endParaRPr lang="en-US" dirty="0" smtClean="0"/>
          </a:p>
          <a:p>
            <a:r>
              <a:rPr lang="en-US" dirty="0"/>
              <a:t>Be careful about giving personal information over the </a:t>
            </a:r>
            <a:r>
              <a:rPr lang="en-US" dirty="0" smtClean="0"/>
              <a:t>phone</a:t>
            </a:r>
          </a:p>
          <a:p>
            <a:r>
              <a:rPr lang="en-US" dirty="0" smtClean="0"/>
              <a:t>Properly </a:t>
            </a:r>
            <a:r>
              <a:rPr lang="en-US" dirty="0"/>
              <a:t>store or dispose of documents which contain personal </a:t>
            </a:r>
            <a:r>
              <a:rPr lang="en-US" dirty="0" smtClean="0"/>
              <a:t>information</a:t>
            </a:r>
            <a:endParaRPr lang="en-US" dirty="0"/>
          </a:p>
          <a:p>
            <a:endParaRPr lang="en-US" dirty="0"/>
          </a:p>
        </p:txBody>
      </p:sp>
      <p:sp>
        <p:nvSpPr>
          <p:cNvPr id="5" name="Slide Number Placeholder 4">
            <a:extLst>
              <a:ext uri="{FF2B5EF4-FFF2-40B4-BE49-F238E27FC236}">
                <a16:creationId xmlns:a16="http://schemas.microsoft.com/office/drawing/2014/main" xmlns="" id="{23FFC900-0493-4274-9E7D-136BA1E911BF}"/>
              </a:ext>
            </a:extLst>
          </p:cNvPr>
          <p:cNvSpPr>
            <a:spLocks noGrp="1"/>
          </p:cNvSpPr>
          <p:nvPr>
            <p:ph type="sldNum" sz="quarter" idx="12"/>
          </p:nvPr>
        </p:nvSpPr>
        <p:spPr/>
        <p:txBody>
          <a:bodyPr/>
          <a:lstStyle/>
          <a:p>
            <a:fld id="{96F5C231-AD7D-4603-B2D7-EC5E5C0D085B}" type="slidenum">
              <a:rPr lang="en-US" smtClean="0"/>
              <a:t>17</a:t>
            </a:fld>
            <a:endParaRPr lang="en-US" dirty="0"/>
          </a:p>
        </p:txBody>
      </p:sp>
    </p:spTree>
    <p:extLst>
      <p:ext uri="{BB962C8B-B14F-4D97-AF65-F5344CB8AC3E}">
        <p14:creationId xmlns:p14="http://schemas.microsoft.com/office/powerpoint/2010/main" val="275470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427FD6-9188-472B-B20D-FCD9CC26D6A1}"/>
              </a:ext>
            </a:extLst>
          </p:cNvPr>
          <p:cNvSpPr>
            <a:spLocks noGrp="1"/>
          </p:cNvSpPr>
          <p:nvPr>
            <p:ph type="title"/>
          </p:nvPr>
        </p:nvSpPr>
        <p:spPr/>
        <p:txBody>
          <a:bodyPr/>
          <a:lstStyle/>
          <a:p>
            <a:r>
              <a:rPr lang="en-US" dirty="0"/>
              <a:t>Vehicle Storage</a:t>
            </a:r>
          </a:p>
        </p:txBody>
      </p:sp>
      <p:sp>
        <p:nvSpPr>
          <p:cNvPr id="3" name="Content Placeholder 2">
            <a:extLst>
              <a:ext uri="{FF2B5EF4-FFF2-40B4-BE49-F238E27FC236}">
                <a16:creationId xmlns:a16="http://schemas.microsoft.com/office/drawing/2014/main" xmlns="" id="{4A6030A4-08D6-4C51-97F5-208C3E51D469}"/>
              </a:ext>
            </a:extLst>
          </p:cNvPr>
          <p:cNvSpPr>
            <a:spLocks noGrp="1"/>
          </p:cNvSpPr>
          <p:nvPr>
            <p:ph idx="1"/>
          </p:nvPr>
        </p:nvSpPr>
        <p:spPr>
          <a:xfrm>
            <a:off x="278326" y="1595439"/>
            <a:ext cx="8108463" cy="4835341"/>
          </a:xfrm>
        </p:spPr>
        <p:txBody>
          <a:bodyPr>
            <a:normAutofit/>
          </a:bodyPr>
          <a:lstStyle/>
          <a:p>
            <a:r>
              <a:rPr lang="en-US" dirty="0"/>
              <a:t>If you leave the vehicles with a family member or friend:</a:t>
            </a:r>
          </a:p>
          <a:p>
            <a:pPr lvl="1"/>
            <a:r>
              <a:rPr lang="en-US" dirty="0"/>
              <a:t>Provide guidance regarding any emergency or routine maintenance schedules</a:t>
            </a:r>
          </a:p>
          <a:p>
            <a:pPr lvl="1"/>
            <a:r>
              <a:rPr lang="en-US" dirty="0"/>
              <a:t>Inform your insurance company of any alternate drivers and be aware that your insurance rates could be readjusted</a:t>
            </a:r>
          </a:p>
          <a:p>
            <a:r>
              <a:rPr lang="en-US" dirty="0"/>
              <a:t>If you store the vehicle:</a:t>
            </a:r>
          </a:p>
          <a:p>
            <a:pPr lvl="1"/>
            <a:r>
              <a:rPr lang="en-US" dirty="0"/>
              <a:t>Use on-base vehicle storage, if available</a:t>
            </a:r>
          </a:p>
          <a:p>
            <a:pPr lvl="1"/>
            <a:r>
              <a:rPr lang="en-US" dirty="0"/>
              <a:t>Ask for a premium discount from the storage facility</a:t>
            </a:r>
          </a:p>
          <a:p>
            <a:r>
              <a:rPr lang="en-US" dirty="0"/>
              <a:t>Remember if you are deployed for more than 180 days, you can terminate a vehicle lease under SCRA</a:t>
            </a:r>
          </a:p>
        </p:txBody>
      </p:sp>
      <p:sp>
        <p:nvSpPr>
          <p:cNvPr id="4" name="Slide Number Placeholder 3">
            <a:extLst>
              <a:ext uri="{FF2B5EF4-FFF2-40B4-BE49-F238E27FC236}">
                <a16:creationId xmlns:a16="http://schemas.microsoft.com/office/drawing/2014/main" xmlns="" id="{978BFF27-D8E7-4C98-AAE4-8DA64AE2E538}"/>
              </a:ext>
            </a:extLst>
          </p:cNvPr>
          <p:cNvSpPr>
            <a:spLocks noGrp="1"/>
          </p:cNvSpPr>
          <p:nvPr>
            <p:ph type="sldNum" sz="quarter" idx="12"/>
          </p:nvPr>
        </p:nvSpPr>
        <p:spPr/>
        <p:txBody>
          <a:bodyPr/>
          <a:lstStyle/>
          <a:p>
            <a:fld id="{96F5C231-AD7D-4603-B2D7-EC5E5C0D085B}" type="slidenum">
              <a:rPr lang="en-US" smtClean="0"/>
              <a:t>18</a:t>
            </a:fld>
            <a:endParaRPr lang="en-US" dirty="0"/>
          </a:p>
        </p:txBody>
      </p:sp>
      <p:pic>
        <p:nvPicPr>
          <p:cNvPr id="6" name="Picture 5">
            <a:extLst>
              <a:ext uri="{FF2B5EF4-FFF2-40B4-BE49-F238E27FC236}">
                <a16:creationId xmlns:a16="http://schemas.microsoft.com/office/drawing/2014/main" xmlns="" id="{5310F118-57B4-4FE1-B427-BD5D344EB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700" y="1595438"/>
            <a:ext cx="2771775" cy="4581525"/>
          </a:xfrm>
          <a:prstGeom prst="rect">
            <a:avLst/>
          </a:prstGeom>
          <a:effectLst>
            <a:softEdge rad="76200"/>
          </a:effectLst>
        </p:spPr>
      </p:pic>
    </p:spTree>
    <p:extLst>
      <p:ext uri="{BB962C8B-B14F-4D97-AF65-F5344CB8AC3E}">
        <p14:creationId xmlns:p14="http://schemas.microsoft.com/office/powerpoint/2010/main" val="3289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427FD6-9188-472B-B20D-FCD9CC26D6A1}"/>
              </a:ext>
            </a:extLst>
          </p:cNvPr>
          <p:cNvSpPr>
            <a:spLocks noGrp="1"/>
          </p:cNvSpPr>
          <p:nvPr>
            <p:ph type="title"/>
          </p:nvPr>
        </p:nvSpPr>
        <p:spPr/>
        <p:txBody>
          <a:bodyPr/>
          <a:lstStyle/>
          <a:p>
            <a:r>
              <a:rPr lang="en-US" dirty="0"/>
              <a:t>Property Management</a:t>
            </a:r>
          </a:p>
        </p:txBody>
      </p:sp>
      <p:sp>
        <p:nvSpPr>
          <p:cNvPr id="3" name="Content Placeholder 2">
            <a:extLst>
              <a:ext uri="{FF2B5EF4-FFF2-40B4-BE49-F238E27FC236}">
                <a16:creationId xmlns:a16="http://schemas.microsoft.com/office/drawing/2014/main" xmlns="" id="{4A6030A4-08D6-4C51-97F5-208C3E51D469}"/>
              </a:ext>
            </a:extLst>
          </p:cNvPr>
          <p:cNvSpPr>
            <a:spLocks noGrp="1"/>
          </p:cNvSpPr>
          <p:nvPr>
            <p:ph idx="1"/>
          </p:nvPr>
        </p:nvSpPr>
        <p:spPr/>
        <p:txBody>
          <a:bodyPr>
            <a:normAutofit/>
          </a:bodyPr>
          <a:lstStyle/>
          <a:p>
            <a:r>
              <a:rPr lang="en-US" dirty="0"/>
              <a:t>Renters</a:t>
            </a:r>
          </a:p>
          <a:p>
            <a:pPr lvl="1"/>
            <a:r>
              <a:rPr lang="en-US" dirty="0"/>
              <a:t>Determine if you should keep or break your lease</a:t>
            </a:r>
          </a:p>
          <a:p>
            <a:pPr lvl="1"/>
            <a:r>
              <a:rPr lang="en-US" dirty="0"/>
              <a:t>Make arrangements for rental payments and utilities</a:t>
            </a:r>
          </a:p>
          <a:p>
            <a:pPr lvl="1"/>
            <a:r>
              <a:rPr lang="en-US" dirty="0"/>
              <a:t>Review the lease prior to deployment</a:t>
            </a:r>
          </a:p>
          <a:p>
            <a:r>
              <a:rPr lang="en-US" dirty="0"/>
              <a:t>Homeowners</a:t>
            </a:r>
          </a:p>
          <a:p>
            <a:pPr lvl="1"/>
            <a:r>
              <a:rPr lang="en-US" dirty="0"/>
              <a:t>Make arrangements for mortgage payments</a:t>
            </a:r>
          </a:p>
          <a:p>
            <a:pPr lvl="1"/>
            <a:r>
              <a:rPr lang="en-US" dirty="0"/>
              <a:t>Determine if you want to rent your home</a:t>
            </a:r>
          </a:p>
          <a:p>
            <a:pPr lvl="1"/>
            <a:r>
              <a:rPr lang="en-US" dirty="0"/>
              <a:t>Set up a budget for unexpected expenses</a:t>
            </a:r>
          </a:p>
          <a:p>
            <a:endParaRPr lang="en-US" dirty="0"/>
          </a:p>
        </p:txBody>
      </p:sp>
      <p:sp>
        <p:nvSpPr>
          <p:cNvPr id="4" name="Slide Number Placeholder 3">
            <a:extLst>
              <a:ext uri="{FF2B5EF4-FFF2-40B4-BE49-F238E27FC236}">
                <a16:creationId xmlns:a16="http://schemas.microsoft.com/office/drawing/2014/main" xmlns="" id="{978BFF27-D8E7-4C98-AAE4-8DA64AE2E538}"/>
              </a:ext>
            </a:extLst>
          </p:cNvPr>
          <p:cNvSpPr>
            <a:spLocks noGrp="1"/>
          </p:cNvSpPr>
          <p:nvPr>
            <p:ph type="sldNum" sz="quarter" idx="12"/>
          </p:nvPr>
        </p:nvSpPr>
        <p:spPr/>
        <p:txBody>
          <a:bodyPr/>
          <a:lstStyle/>
          <a:p>
            <a:fld id="{96F5C231-AD7D-4603-B2D7-EC5E5C0D085B}" type="slidenum">
              <a:rPr lang="en-US" smtClean="0"/>
              <a:t>19</a:t>
            </a:fld>
            <a:endParaRPr lang="en-US" dirty="0"/>
          </a:p>
        </p:txBody>
      </p:sp>
      <p:pic>
        <p:nvPicPr>
          <p:cNvPr id="6" name="Picture 5" descr="A house with trees in the background&#10;&#10;Description automatically generated">
            <a:extLst>
              <a:ext uri="{FF2B5EF4-FFF2-40B4-BE49-F238E27FC236}">
                <a16:creationId xmlns:a16="http://schemas.microsoft.com/office/drawing/2014/main" xmlns="" id="{01943F4B-4D4D-4561-A376-403AA372B9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714" y="1970271"/>
            <a:ext cx="3047184" cy="4062046"/>
          </a:xfrm>
          <a:prstGeom prst="rect">
            <a:avLst/>
          </a:prstGeom>
          <a:effectLst>
            <a:softEdge rad="63500"/>
          </a:effectLst>
        </p:spPr>
      </p:pic>
    </p:spTree>
    <p:extLst>
      <p:ext uri="{BB962C8B-B14F-4D97-AF65-F5344CB8AC3E}">
        <p14:creationId xmlns:p14="http://schemas.microsoft.com/office/powerpoint/2010/main" val="36814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63C07-9EF3-4633-8550-FB80517C686F}"/>
              </a:ext>
            </a:extLst>
          </p:cNvPr>
          <p:cNvSpPr>
            <a:spLocks noGrp="1"/>
          </p:cNvSpPr>
          <p:nvPr>
            <p:ph type="title"/>
          </p:nvPr>
        </p:nvSpPr>
        <p:spPr/>
        <p:txBody>
          <a:bodyPr/>
          <a:lstStyle/>
          <a:p>
            <a:r>
              <a:rPr lang="en-US" dirty="0"/>
              <a:t>Lesson Objectives</a:t>
            </a:r>
          </a:p>
        </p:txBody>
      </p:sp>
      <p:sp>
        <p:nvSpPr>
          <p:cNvPr id="3" name="Content Placeholder 2">
            <a:extLst>
              <a:ext uri="{FF2B5EF4-FFF2-40B4-BE49-F238E27FC236}">
                <a16:creationId xmlns:a16="http://schemas.microsoft.com/office/drawing/2014/main" xmlns="" id="{F67A9AA6-8E20-40DF-AF03-4CA7E91711CC}"/>
              </a:ext>
            </a:extLst>
          </p:cNvPr>
          <p:cNvSpPr>
            <a:spLocks noGrp="1"/>
          </p:cNvSpPr>
          <p:nvPr>
            <p:ph sz="half" idx="1"/>
          </p:nvPr>
        </p:nvSpPr>
        <p:spPr>
          <a:xfrm>
            <a:off x="413229" y="1822450"/>
            <a:ext cx="7695347" cy="4351338"/>
          </a:xfrm>
        </p:spPr>
        <p:txBody>
          <a:bodyPr>
            <a:normAutofit/>
          </a:bodyPr>
          <a:lstStyle/>
          <a:p>
            <a:pPr lvl="0"/>
            <a:r>
              <a:rPr lang="en-US" dirty="0"/>
              <a:t>Explain why it is important to have a financial plan in place prior to deployment or extended absence</a:t>
            </a:r>
          </a:p>
          <a:p>
            <a:pPr lvl="0"/>
            <a:r>
              <a:rPr lang="en-US" dirty="0"/>
              <a:t>Identify important documents and sources of assistance for developing a financial plan</a:t>
            </a:r>
          </a:p>
          <a:p>
            <a:pPr lvl="0"/>
            <a:r>
              <a:rPr lang="en-US" dirty="0"/>
              <a:t>Determine effective strategies to manage financial affairs during deployment or extended absence</a:t>
            </a:r>
          </a:p>
          <a:p>
            <a:pPr lvl="0"/>
            <a:r>
              <a:rPr lang="en-US" dirty="0"/>
              <a:t>Assess sources of extra income during deployment</a:t>
            </a:r>
          </a:p>
          <a:p>
            <a:endParaRPr lang="en-US" dirty="0"/>
          </a:p>
          <a:p>
            <a:pPr lvl="0"/>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D623B466-2817-49ED-8C5F-6546AFB75D22}"/>
              </a:ext>
            </a:extLst>
          </p:cNvPr>
          <p:cNvSpPr>
            <a:spLocks noGrp="1"/>
          </p:cNvSpPr>
          <p:nvPr>
            <p:ph type="sldNum" sz="quarter" idx="12"/>
          </p:nvPr>
        </p:nvSpPr>
        <p:spPr/>
        <p:txBody>
          <a:bodyPr/>
          <a:lstStyle/>
          <a:p>
            <a:fld id="{96F5C231-AD7D-4603-B2D7-EC5E5C0D085B}" type="slidenum">
              <a:rPr lang="en-US" smtClean="0"/>
              <a:t>2</a:t>
            </a:fld>
            <a:endParaRPr lang="en-US" dirty="0"/>
          </a:p>
        </p:txBody>
      </p:sp>
      <p:pic>
        <p:nvPicPr>
          <p:cNvPr id="9" name="Content Placeholder 8">
            <a:extLst>
              <a:ext uri="{FF2B5EF4-FFF2-40B4-BE49-F238E27FC236}">
                <a16:creationId xmlns:a16="http://schemas.microsoft.com/office/drawing/2014/main" xmlns="" id="{18238EA4-C89D-4274-ABD8-C7DCFAF7C9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24800" y="1613184"/>
            <a:ext cx="3873160" cy="4572000"/>
          </a:xfrm>
        </p:spPr>
      </p:pic>
    </p:spTree>
    <p:extLst>
      <p:ext uri="{BB962C8B-B14F-4D97-AF65-F5344CB8AC3E}">
        <p14:creationId xmlns:p14="http://schemas.microsoft.com/office/powerpoint/2010/main" val="36611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BBF43-394C-42F9-A225-A3B27CD3DA4D}"/>
              </a:ext>
            </a:extLst>
          </p:cNvPr>
          <p:cNvSpPr>
            <a:spLocks noGrp="1"/>
          </p:cNvSpPr>
          <p:nvPr>
            <p:ph type="title"/>
          </p:nvPr>
        </p:nvSpPr>
        <p:spPr/>
        <p:txBody>
          <a:bodyPr/>
          <a:lstStyle/>
          <a:p>
            <a:r>
              <a:rPr lang="en-US" dirty="0"/>
              <a:t>Taxes During Deployment or Extended Absence</a:t>
            </a:r>
          </a:p>
        </p:txBody>
      </p:sp>
      <p:sp>
        <p:nvSpPr>
          <p:cNvPr id="3" name="Content Placeholder 2">
            <a:extLst>
              <a:ext uri="{FF2B5EF4-FFF2-40B4-BE49-F238E27FC236}">
                <a16:creationId xmlns:a16="http://schemas.microsoft.com/office/drawing/2014/main" xmlns="" id="{F7A62B67-BCDE-4E46-A9EE-26E2F72E6A5A}"/>
              </a:ext>
            </a:extLst>
          </p:cNvPr>
          <p:cNvSpPr>
            <a:spLocks noGrp="1"/>
          </p:cNvSpPr>
          <p:nvPr>
            <p:ph idx="1"/>
          </p:nvPr>
        </p:nvSpPr>
        <p:spPr>
          <a:xfrm>
            <a:off x="3581400" y="1825625"/>
            <a:ext cx="8216566" cy="4351338"/>
          </a:xfrm>
        </p:spPr>
        <p:txBody>
          <a:bodyPr/>
          <a:lstStyle/>
          <a:p>
            <a:r>
              <a:rPr lang="en-US" dirty="0"/>
              <a:t>Determine how to pay personal income taxes if you will be deployed on April 15</a:t>
            </a:r>
            <a:r>
              <a:rPr lang="en-US" baseline="30000" dirty="0"/>
              <a:t>th</a:t>
            </a:r>
          </a:p>
          <a:p>
            <a:pPr lvl="1"/>
            <a:r>
              <a:rPr lang="en-US" dirty="0"/>
              <a:t>If you are serving in a combat zone, the deadline for paying your taxes can be extended</a:t>
            </a:r>
          </a:p>
          <a:p>
            <a:r>
              <a:rPr lang="en-US" dirty="0"/>
              <a:t>Understand the combat zone exclusion tax advantages </a:t>
            </a:r>
          </a:p>
        </p:txBody>
      </p:sp>
      <p:sp>
        <p:nvSpPr>
          <p:cNvPr id="4" name="Slide Number Placeholder 3">
            <a:extLst>
              <a:ext uri="{FF2B5EF4-FFF2-40B4-BE49-F238E27FC236}">
                <a16:creationId xmlns:a16="http://schemas.microsoft.com/office/drawing/2014/main" xmlns="" id="{64B954AA-636D-4A65-BC0B-6196EE68BCE4}"/>
              </a:ext>
            </a:extLst>
          </p:cNvPr>
          <p:cNvSpPr>
            <a:spLocks noGrp="1"/>
          </p:cNvSpPr>
          <p:nvPr>
            <p:ph type="sldNum" sz="quarter" idx="12"/>
          </p:nvPr>
        </p:nvSpPr>
        <p:spPr/>
        <p:txBody>
          <a:bodyPr/>
          <a:lstStyle/>
          <a:p>
            <a:fld id="{96F5C231-AD7D-4603-B2D7-EC5E5C0D085B}" type="slidenum">
              <a:rPr lang="en-US" smtClean="0"/>
              <a:t>20</a:t>
            </a:fld>
            <a:endParaRPr lang="en-US" dirty="0"/>
          </a:p>
        </p:txBody>
      </p:sp>
      <p:pic>
        <p:nvPicPr>
          <p:cNvPr id="6" name="Picture 5">
            <a:extLst>
              <a:ext uri="{FF2B5EF4-FFF2-40B4-BE49-F238E27FC236}">
                <a16:creationId xmlns:a16="http://schemas.microsoft.com/office/drawing/2014/main" xmlns="" id="{7DDC90AC-DCA5-4F99-8DF0-06827913D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31" y="1825625"/>
            <a:ext cx="2706624" cy="3633216"/>
          </a:xfrm>
          <a:prstGeom prst="rect">
            <a:avLst/>
          </a:prstGeom>
          <a:effectLst>
            <a:softEdge rad="76200"/>
          </a:effectLst>
        </p:spPr>
      </p:pic>
    </p:spTree>
    <p:extLst>
      <p:ext uri="{BB962C8B-B14F-4D97-AF65-F5344CB8AC3E}">
        <p14:creationId xmlns:p14="http://schemas.microsoft.com/office/powerpoint/2010/main" val="28957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7660B-5729-466E-AD3E-03BF7B19D161}"/>
              </a:ext>
            </a:extLst>
          </p:cNvPr>
          <p:cNvSpPr>
            <a:spLocks noGrp="1"/>
          </p:cNvSpPr>
          <p:nvPr>
            <p:ph type="title"/>
          </p:nvPr>
        </p:nvSpPr>
        <p:spPr/>
        <p:txBody>
          <a:bodyPr/>
          <a:lstStyle/>
          <a:p>
            <a:r>
              <a:rPr lang="en-US" dirty="0"/>
              <a:t>Making the Most of Extra Income</a:t>
            </a:r>
          </a:p>
        </p:txBody>
      </p:sp>
      <p:sp>
        <p:nvSpPr>
          <p:cNvPr id="3" name="Content Placeholder 2">
            <a:extLst>
              <a:ext uri="{FF2B5EF4-FFF2-40B4-BE49-F238E27FC236}">
                <a16:creationId xmlns:a16="http://schemas.microsoft.com/office/drawing/2014/main" xmlns="" id="{2A6F65E3-78BC-421D-ADAB-9E4F00EE315E}"/>
              </a:ext>
            </a:extLst>
          </p:cNvPr>
          <p:cNvSpPr>
            <a:spLocks noGrp="1"/>
          </p:cNvSpPr>
          <p:nvPr>
            <p:ph idx="1"/>
          </p:nvPr>
        </p:nvSpPr>
        <p:spPr>
          <a:xfrm>
            <a:off x="413238" y="1825625"/>
            <a:ext cx="11219962" cy="4351338"/>
          </a:xfrm>
        </p:spPr>
        <p:txBody>
          <a:bodyPr>
            <a:normAutofit lnSpcReduction="10000"/>
          </a:bodyPr>
          <a:lstStyle/>
          <a:p>
            <a:r>
              <a:rPr lang="en-US" dirty="0"/>
              <a:t>Set a goal for the accrued money as part of your financial</a:t>
            </a:r>
            <a:br>
              <a:rPr lang="en-US" dirty="0"/>
            </a:br>
            <a:r>
              <a:rPr lang="en-US" dirty="0"/>
              <a:t>plan</a:t>
            </a:r>
          </a:p>
          <a:p>
            <a:pPr lvl="1"/>
            <a:r>
              <a:rPr lang="en-US" dirty="0"/>
              <a:t>Pick something meaningful</a:t>
            </a:r>
          </a:p>
          <a:p>
            <a:pPr lvl="1"/>
            <a:r>
              <a:rPr lang="en-US" dirty="0"/>
              <a:t>Set a specific dollar amount</a:t>
            </a:r>
          </a:p>
          <a:p>
            <a:pPr lvl="1"/>
            <a:r>
              <a:rPr lang="en-US" dirty="0"/>
              <a:t>Be realistic</a:t>
            </a:r>
          </a:p>
          <a:p>
            <a:pPr lvl="1"/>
            <a:r>
              <a:rPr lang="en-US" dirty="0"/>
              <a:t>Consider your savings strategy</a:t>
            </a:r>
          </a:p>
          <a:p>
            <a:r>
              <a:rPr lang="en-US" dirty="0"/>
              <a:t>Options include:</a:t>
            </a:r>
          </a:p>
          <a:p>
            <a:pPr lvl="1"/>
            <a:r>
              <a:rPr lang="en-US" dirty="0"/>
              <a:t>Paying down personal debt</a:t>
            </a:r>
          </a:p>
          <a:p>
            <a:pPr lvl="1"/>
            <a:r>
              <a:rPr lang="en-US" dirty="0"/>
              <a:t>Funding future investments such as marriage, retirement, </a:t>
            </a:r>
            <a:br>
              <a:rPr lang="en-US" dirty="0"/>
            </a:br>
            <a:r>
              <a:rPr lang="en-US" dirty="0"/>
              <a:t>education, or home ownership</a:t>
            </a:r>
          </a:p>
          <a:p>
            <a:r>
              <a:rPr lang="en-US" dirty="0"/>
              <a:t>Use the Savings Deposit Program (SDP)</a:t>
            </a:r>
          </a:p>
          <a:p>
            <a:pPr lvl="1"/>
            <a:endParaRPr lang="en-US" dirty="0"/>
          </a:p>
          <a:p>
            <a:endParaRPr lang="en-US" dirty="0"/>
          </a:p>
        </p:txBody>
      </p:sp>
      <p:sp>
        <p:nvSpPr>
          <p:cNvPr id="4" name="Slide Number Placeholder 3">
            <a:extLst>
              <a:ext uri="{FF2B5EF4-FFF2-40B4-BE49-F238E27FC236}">
                <a16:creationId xmlns:a16="http://schemas.microsoft.com/office/drawing/2014/main" xmlns="" id="{8A669F1F-63B1-459D-BF4E-B2B131FDAACF}"/>
              </a:ext>
            </a:extLst>
          </p:cNvPr>
          <p:cNvSpPr>
            <a:spLocks noGrp="1"/>
          </p:cNvSpPr>
          <p:nvPr>
            <p:ph type="sldNum" sz="quarter" idx="12"/>
          </p:nvPr>
        </p:nvSpPr>
        <p:spPr/>
        <p:txBody>
          <a:bodyPr/>
          <a:lstStyle/>
          <a:p>
            <a:fld id="{96F5C231-AD7D-4603-B2D7-EC5E5C0D085B}" type="slidenum">
              <a:rPr lang="en-US" smtClean="0"/>
              <a:t>21</a:t>
            </a:fld>
            <a:endParaRPr lang="en-US" dirty="0"/>
          </a:p>
        </p:txBody>
      </p:sp>
      <p:pic>
        <p:nvPicPr>
          <p:cNvPr id="6" name="Picture 5">
            <a:extLst>
              <a:ext uri="{FF2B5EF4-FFF2-40B4-BE49-F238E27FC236}">
                <a16:creationId xmlns:a16="http://schemas.microsoft.com/office/drawing/2014/main" xmlns="" id="{6A6E84CF-98FC-4C24-9C1B-67208090F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631" y="1879601"/>
            <a:ext cx="2737329" cy="3206050"/>
          </a:xfrm>
          <a:prstGeom prst="rect">
            <a:avLst/>
          </a:prstGeom>
        </p:spPr>
      </p:pic>
      <p:pic>
        <p:nvPicPr>
          <p:cNvPr id="7" name="Picture 6">
            <a:extLst>
              <a:ext uri="{FF2B5EF4-FFF2-40B4-BE49-F238E27FC236}">
                <a16:creationId xmlns:a16="http://schemas.microsoft.com/office/drawing/2014/main" xmlns="" id="{69658BCA-1759-48B3-816E-403CC58E3F3E}"/>
              </a:ext>
            </a:extLst>
          </p:cNvPr>
          <p:cNvPicPr>
            <a:picLocks noChangeAspect="1"/>
          </p:cNvPicPr>
          <p:nvPr/>
        </p:nvPicPr>
        <p:blipFill rotWithShape="1">
          <a:blip r:embed="rId3">
            <a:extLst>
              <a:ext uri="{28A0092B-C50C-407E-A947-70E740481C1C}">
                <a14:useLocalDpi xmlns:a14="http://schemas.microsoft.com/office/drawing/2010/main" val="0"/>
              </a:ext>
            </a:extLst>
          </a:blip>
          <a:srcRect l="11623"/>
          <a:stretch/>
        </p:blipFill>
        <p:spPr>
          <a:xfrm>
            <a:off x="9161085" y="1949543"/>
            <a:ext cx="2419180" cy="3206050"/>
          </a:xfrm>
          <a:prstGeom prst="rect">
            <a:avLst/>
          </a:prstGeom>
        </p:spPr>
      </p:pic>
    </p:spTree>
    <p:extLst>
      <p:ext uri="{BB962C8B-B14F-4D97-AF65-F5344CB8AC3E}">
        <p14:creationId xmlns:p14="http://schemas.microsoft.com/office/powerpoint/2010/main" val="243417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7B49D-F857-42CE-93EB-67D4D15AC694}"/>
              </a:ext>
            </a:extLst>
          </p:cNvPr>
          <p:cNvSpPr>
            <a:spLocks noGrp="1"/>
          </p:cNvSpPr>
          <p:nvPr>
            <p:ph type="title"/>
          </p:nvPr>
        </p:nvSpPr>
        <p:spPr/>
        <p:txBody>
          <a:bodyPr/>
          <a:lstStyle/>
          <a:p>
            <a:r>
              <a:rPr lang="en-US" dirty="0"/>
              <a:t>The Savings Deposit Program (SDP)</a:t>
            </a:r>
          </a:p>
        </p:txBody>
      </p:sp>
      <p:sp>
        <p:nvSpPr>
          <p:cNvPr id="3" name="Content Placeholder 2">
            <a:extLst>
              <a:ext uri="{FF2B5EF4-FFF2-40B4-BE49-F238E27FC236}">
                <a16:creationId xmlns:a16="http://schemas.microsoft.com/office/drawing/2014/main" xmlns="" id="{9FD57FAB-6F92-4EDC-8570-5F68BC759DC7}"/>
              </a:ext>
            </a:extLst>
          </p:cNvPr>
          <p:cNvSpPr>
            <a:spLocks noGrp="1"/>
          </p:cNvSpPr>
          <p:nvPr>
            <p:ph idx="1"/>
          </p:nvPr>
        </p:nvSpPr>
        <p:spPr>
          <a:xfrm>
            <a:off x="413238" y="1825625"/>
            <a:ext cx="5032822" cy="4351338"/>
          </a:xfrm>
        </p:spPr>
        <p:txBody>
          <a:bodyPr/>
          <a:lstStyle/>
          <a:p>
            <a:r>
              <a:rPr lang="en-US" dirty="0"/>
              <a:t>Provides members of the Uniformed Services serving in a designated combat zone the opportunity to build their financial savings</a:t>
            </a:r>
          </a:p>
          <a:p>
            <a:r>
              <a:rPr lang="en-US" dirty="0"/>
              <a:t>Allows Marines to earn 10% interest on up to $10,000</a:t>
            </a:r>
          </a:p>
          <a:p>
            <a:endParaRPr lang="en-US" dirty="0"/>
          </a:p>
        </p:txBody>
      </p:sp>
      <p:sp>
        <p:nvSpPr>
          <p:cNvPr id="5" name="Slide Number Placeholder 4">
            <a:extLst>
              <a:ext uri="{FF2B5EF4-FFF2-40B4-BE49-F238E27FC236}">
                <a16:creationId xmlns:a16="http://schemas.microsoft.com/office/drawing/2014/main" xmlns="" id="{09F5F295-FA54-4CD9-86AE-6474131C07D9}"/>
              </a:ext>
            </a:extLst>
          </p:cNvPr>
          <p:cNvSpPr>
            <a:spLocks noGrp="1"/>
          </p:cNvSpPr>
          <p:nvPr>
            <p:ph type="sldNum" sz="quarter" idx="12"/>
          </p:nvPr>
        </p:nvSpPr>
        <p:spPr/>
        <p:txBody>
          <a:bodyPr/>
          <a:lstStyle/>
          <a:p>
            <a:fld id="{96F5C231-AD7D-4603-B2D7-EC5E5C0D085B}" type="slidenum">
              <a:rPr lang="en-US" smtClean="0"/>
              <a:t>22</a:t>
            </a:fld>
            <a:endParaRPr lang="en-US" dirty="0"/>
          </a:p>
        </p:txBody>
      </p:sp>
      <p:pic>
        <p:nvPicPr>
          <p:cNvPr id="7" name="Picture 6">
            <a:extLst>
              <a:ext uri="{FF2B5EF4-FFF2-40B4-BE49-F238E27FC236}">
                <a16:creationId xmlns:a16="http://schemas.microsoft.com/office/drawing/2014/main" xmlns="" id="{C6D69034-3762-48C9-B9BC-2112BF05E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7598" y="1825625"/>
            <a:ext cx="6096000" cy="3428588"/>
          </a:xfrm>
          <a:prstGeom prst="rect">
            <a:avLst/>
          </a:prstGeom>
          <a:effectLst>
            <a:softEdge rad="76200"/>
          </a:effectLst>
        </p:spPr>
      </p:pic>
    </p:spTree>
    <p:extLst>
      <p:ext uri="{BB962C8B-B14F-4D97-AF65-F5344CB8AC3E}">
        <p14:creationId xmlns:p14="http://schemas.microsoft.com/office/powerpoint/2010/main" val="7678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857503-C6C1-4123-811A-D78A97A1B546}"/>
              </a:ext>
            </a:extLst>
          </p:cNvPr>
          <p:cNvSpPr>
            <a:spLocks noGrp="1"/>
          </p:cNvSpPr>
          <p:nvPr>
            <p:ph type="title"/>
          </p:nvPr>
        </p:nvSpPr>
        <p:spPr/>
        <p:txBody>
          <a:bodyPr/>
          <a:lstStyle/>
          <a:p>
            <a:r>
              <a:rPr lang="en-US" dirty="0"/>
              <a:t>Video: </a:t>
            </a:r>
            <a:r>
              <a:rPr lang="en-US" dirty="0" smtClean="0"/>
              <a:t>Savings Deposit Program Pre-Deployment</a:t>
            </a:r>
            <a:endParaRPr lang="en-US" dirty="0"/>
          </a:p>
        </p:txBody>
      </p:sp>
      <p:sp>
        <p:nvSpPr>
          <p:cNvPr id="4" name="Content Placeholder 3">
            <a:extLst>
              <a:ext uri="{FF2B5EF4-FFF2-40B4-BE49-F238E27FC236}">
                <a16:creationId xmlns:a16="http://schemas.microsoft.com/office/drawing/2014/main" xmlns="" id="{F292E856-B00C-490B-8EDF-61FC8051B21B}"/>
              </a:ext>
            </a:extLst>
          </p:cNvPr>
          <p:cNvSpPr>
            <a:spLocks noGrp="1"/>
          </p:cNvSpPr>
          <p:nvPr>
            <p:ph sz="half" idx="2"/>
          </p:nvPr>
        </p:nvSpPr>
        <p:spPr>
          <a:xfrm>
            <a:off x="5674360" y="2772092"/>
            <a:ext cx="5181600" cy="1313815"/>
          </a:xfrm>
        </p:spPr>
        <p:txBody>
          <a:bodyPr>
            <a:normAutofit/>
          </a:bodyPr>
          <a:lstStyle/>
          <a:p>
            <a:pPr marL="0" indent="0">
              <a:buNone/>
            </a:pPr>
            <a:r>
              <a:rPr lang="en-US" dirty="0"/>
              <a:t>Video: </a:t>
            </a:r>
            <a:r>
              <a:rPr lang="en-US" dirty="0" smtClean="0"/>
              <a:t>Savings Deposit </a:t>
            </a:r>
            <a:br>
              <a:rPr lang="en-US" dirty="0" smtClean="0"/>
            </a:br>
            <a:r>
              <a:rPr lang="en-US" dirty="0" smtClean="0"/>
              <a:t>Program Pre-Deployment</a:t>
            </a:r>
            <a:endParaRPr lang="en-US" dirty="0"/>
          </a:p>
        </p:txBody>
      </p:sp>
      <p:sp>
        <p:nvSpPr>
          <p:cNvPr id="6" name="Slide Number Placeholder 5">
            <a:extLst>
              <a:ext uri="{FF2B5EF4-FFF2-40B4-BE49-F238E27FC236}">
                <a16:creationId xmlns:a16="http://schemas.microsoft.com/office/drawing/2014/main" xmlns="" id="{F412FB38-A92C-41D4-8048-422EF9A16D6E}"/>
              </a:ext>
            </a:extLst>
          </p:cNvPr>
          <p:cNvSpPr>
            <a:spLocks noGrp="1"/>
          </p:cNvSpPr>
          <p:nvPr>
            <p:ph type="sldNum" sz="quarter" idx="12"/>
          </p:nvPr>
        </p:nvSpPr>
        <p:spPr/>
        <p:txBody>
          <a:bodyPr/>
          <a:lstStyle/>
          <a:p>
            <a:fld id="{96F5C231-AD7D-4603-B2D7-EC5E5C0D085B}" type="slidenum">
              <a:rPr lang="en-US" smtClean="0"/>
              <a:t>23</a:t>
            </a:fld>
            <a:endParaRPr lang="en-US" dirty="0"/>
          </a:p>
        </p:txBody>
      </p:sp>
      <p:pic>
        <p:nvPicPr>
          <p:cNvPr id="7" name="Content Placeholder 6">
            <a:hlinkClick r:id="rId5" action="ppaction://hlinkfile"/>
            <a:extLst>
              <a:ext uri="{FF2B5EF4-FFF2-40B4-BE49-F238E27FC236}">
                <a16:creationId xmlns:a16="http://schemas.microsoft.com/office/drawing/2014/main" xmlns="" id="{3BF3B3C9-C23F-486A-A437-A216DDD0D0BF}"/>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323022" y="1723515"/>
            <a:ext cx="4351338" cy="4351338"/>
          </a:xfrm>
          <a:prstGeom prst="rect">
            <a:avLst/>
          </a:prstGeom>
        </p:spPr>
      </p:pic>
      <p:pic>
        <p:nvPicPr>
          <p:cNvPr id="3" name="15_03_MARI-The Savings Deposit Program Pre-Deployment_v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56016" y="1481522"/>
            <a:ext cx="8699157" cy="4893276"/>
          </a:xfrm>
          <a:prstGeom prst="rect">
            <a:avLst/>
          </a:prstGeom>
        </p:spPr>
      </p:pic>
    </p:spTree>
    <p:extLst>
      <p:ext uri="{BB962C8B-B14F-4D97-AF65-F5344CB8AC3E}">
        <p14:creationId xmlns:p14="http://schemas.microsoft.com/office/powerpoint/2010/main" val="1800735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D2F8D8-1103-4EA7-BB6A-02ED064822A0}"/>
              </a:ext>
            </a:extLst>
          </p:cNvPr>
          <p:cNvSpPr>
            <a:spLocks noGrp="1"/>
          </p:cNvSpPr>
          <p:nvPr>
            <p:ph type="title"/>
          </p:nvPr>
        </p:nvSpPr>
        <p:spPr/>
        <p:txBody>
          <a:bodyPr/>
          <a:lstStyle/>
          <a:p>
            <a:r>
              <a:rPr lang="en-US" dirty="0"/>
              <a:t>Thrift Savings Plan (TSP)</a:t>
            </a:r>
          </a:p>
        </p:txBody>
      </p:sp>
      <p:sp>
        <p:nvSpPr>
          <p:cNvPr id="3" name="Content Placeholder 2">
            <a:extLst>
              <a:ext uri="{FF2B5EF4-FFF2-40B4-BE49-F238E27FC236}">
                <a16:creationId xmlns:a16="http://schemas.microsoft.com/office/drawing/2014/main" xmlns="" id="{9EE38C68-38C9-49DF-9C70-1CDFC39A0C70}"/>
              </a:ext>
            </a:extLst>
          </p:cNvPr>
          <p:cNvSpPr>
            <a:spLocks noGrp="1"/>
          </p:cNvSpPr>
          <p:nvPr>
            <p:ph idx="1"/>
          </p:nvPr>
        </p:nvSpPr>
        <p:spPr>
          <a:xfrm>
            <a:off x="413237" y="1825625"/>
            <a:ext cx="7714763" cy="4351338"/>
          </a:xfrm>
        </p:spPr>
        <p:txBody>
          <a:bodyPr/>
          <a:lstStyle/>
          <a:p>
            <a:r>
              <a:rPr lang="en-US" dirty="0"/>
              <a:t>If you are serving in a combat zone, you can contribute tax-exempt pay to your TSP account</a:t>
            </a:r>
          </a:p>
          <a:p>
            <a:r>
              <a:rPr lang="en-US" dirty="0"/>
              <a:t>Contributions to a traditional account will be tax-free when withdrawn, but earning on those contributions are still taxable at the time of withdrawal</a:t>
            </a:r>
          </a:p>
          <a:p>
            <a:r>
              <a:rPr lang="en-US" dirty="0"/>
              <a:t> For contributions to a Roth account both the amount contributed and the associated earnings will be tax free at withdrawal</a:t>
            </a:r>
          </a:p>
        </p:txBody>
      </p:sp>
      <p:sp>
        <p:nvSpPr>
          <p:cNvPr id="4" name="Slide Number Placeholder 3">
            <a:extLst>
              <a:ext uri="{FF2B5EF4-FFF2-40B4-BE49-F238E27FC236}">
                <a16:creationId xmlns:a16="http://schemas.microsoft.com/office/drawing/2014/main" xmlns="" id="{F0D3FC72-D23F-4A9D-A9B1-1C5C6A6414EC}"/>
              </a:ext>
            </a:extLst>
          </p:cNvPr>
          <p:cNvSpPr>
            <a:spLocks noGrp="1"/>
          </p:cNvSpPr>
          <p:nvPr>
            <p:ph type="sldNum" sz="quarter" idx="12"/>
          </p:nvPr>
        </p:nvSpPr>
        <p:spPr/>
        <p:txBody>
          <a:bodyPr/>
          <a:lstStyle/>
          <a:p>
            <a:fld id="{96F5C231-AD7D-4603-B2D7-EC5E5C0D085B}" type="slidenum">
              <a:rPr lang="en-US" smtClean="0"/>
              <a:t>24</a:t>
            </a:fld>
            <a:endParaRPr lang="en-US" dirty="0"/>
          </a:p>
        </p:txBody>
      </p:sp>
      <p:pic>
        <p:nvPicPr>
          <p:cNvPr id="8" name="Picture 7">
            <a:extLst>
              <a:ext uri="{FF2B5EF4-FFF2-40B4-BE49-F238E27FC236}">
                <a16:creationId xmlns:a16="http://schemas.microsoft.com/office/drawing/2014/main" xmlns="" id="{4A4EE13F-40DF-489F-9053-36D190693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867" y="1825625"/>
            <a:ext cx="3433093" cy="3311722"/>
          </a:xfrm>
          <a:prstGeom prst="rect">
            <a:avLst/>
          </a:prstGeom>
        </p:spPr>
      </p:pic>
    </p:spTree>
    <p:extLst>
      <p:ext uri="{BB962C8B-B14F-4D97-AF65-F5344CB8AC3E}">
        <p14:creationId xmlns:p14="http://schemas.microsoft.com/office/powerpoint/2010/main" val="18444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Roth TSP in a CZTE zone</a:t>
            </a:r>
          </a:p>
        </p:txBody>
      </p:sp>
      <p:sp>
        <p:nvSpPr>
          <p:cNvPr id="5" name="Slide Number Placeholder 4"/>
          <p:cNvSpPr>
            <a:spLocks noGrp="1"/>
          </p:cNvSpPr>
          <p:nvPr>
            <p:ph type="sldNum" sz="quarter" idx="12"/>
          </p:nvPr>
        </p:nvSpPr>
        <p:spPr/>
        <p:txBody>
          <a:bodyPr/>
          <a:lstStyle/>
          <a:p>
            <a:fld id="{96F5C231-AD7D-4603-B2D7-EC5E5C0D085B}" type="slidenum">
              <a:rPr lang="en-US" smtClean="0"/>
              <a:t>25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807" y="1900100"/>
            <a:ext cx="4115176" cy="2571985"/>
          </a:xfrm>
          <a:prstGeom prst="rect">
            <a:avLst/>
          </a:prstGeom>
          <a:effectLst>
            <a:softEdge rad="76200"/>
          </a:effectLst>
        </p:spPr>
      </p:pic>
      <p:sp>
        <p:nvSpPr>
          <p:cNvPr id="7" name="Content Placeholder 2"/>
          <p:cNvSpPr>
            <a:spLocks noGrp="1"/>
          </p:cNvSpPr>
          <p:nvPr>
            <p:ph sz="half" idx="1"/>
          </p:nvPr>
        </p:nvSpPr>
        <p:spPr>
          <a:xfrm>
            <a:off x="462849" y="1900100"/>
            <a:ext cx="5633151" cy="2466754"/>
          </a:xfrm>
        </p:spPr>
        <p:txBody>
          <a:bodyPr>
            <a:normAutofit/>
          </a:bodyPr>
          <a:lstStyle/>
          <a:p>
            <a:r>
              <a:rPr lang="en-US" dirty="0"/>
              <a:t>Marines deployed to a combat zone can re-channel all retirement contributions to a Roth TSP and NEVER pay income tax (TAX-FREE*) on the contributions or the earnings on it…NEVER</a:t>
            </a:r>
          </a:p>
          <a:p>
            <a:endParaRPr lang="en-US" dirty="0"/>
          </a:p>
          <a:p>
            <a:endParaRPr lang="en-US" dirty="0"/>
          </a:p>
        </p:txBody>
      </p:sp>
      <p:sp>
        <p:nvSpPr>
          <p:cNvPr id="8" name="TextBox 7"/>
          <p:cNvSpPr txBox="1"/>
          <p:nvPr/>
        </p:nvSpPr>
        <p:spPr>
          <a:xfrm>
            <a:off x="462849" y="5071300"/>
            <a:ext cx="11384729" cy="1384995"/>
          </a:xfrm>
          <a:prstGeom prst="rect">
            <a:avLst/>
          </a:prstGeom>
          <a:noFill/>
        </p:spPr>
        <p:txBody>
          <a:bodyPr wrap="square" rtlCol="0">
            <a:spAutoFit/>
          </a:bodyPr>
          <a:lstStyle/>
          <a:p>
            <a:r>
              <a:rPr lang="en-US" sz="2800" dirty="0"/>
              <a:t>*Tax-free earnings if five years have passed since January 1 of the year you made your first Roth contribution, AND you are age 59½ or older, permanently disabled, or deceased</a:t>
            </a:r>
          </a:p>
        </p:txBody>
      </p:sp>
    </p:spTree>
    <p:extLst>
      <p:ext uri="{BB962C8B-B14F-4D97-AF65-F5344CB8AC3E}">
        <p14:creationId xmlns:p14="http://schemas.microsoft.com/office/powerpoint/2010/main" val="13080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70664-0ED9-4377-98DA-90E7FA50C72C}"/>
              </a:ext>
            </a:extLst>
          </p:cNvPr>
          <p:cNvSpPr>
            <a:spLocks noGrp="1"/>
          </p:cNvSpPr>
          <p:nvPr>
            <p:ph type="title"/>
          </p:nvPr>
        </p:nvSpPr>
        <p:spPr/>
        <p:txBody>
          <a:bodyPr/>
          <a:lstStyle/>
          <a:p>
            <a:r>
              <a:rPr lang="en-US" dirty="0"/>
              <a:t>SDP vs. TSP</a:t>
            </a:r>
          </a:p>
        </p:txBody>
      </p:sp>
      <p:graphicFrame>
        <p:nvGraphicFramePr>
          <p:cNvPr id="6" name="Content Placeholder 5">
            <a:extLst>
              <a:ext uri="{FF2B5EF4-FFF2-40B4-BE49-F238E27FC236}">
                <a16:creationId xmlns:a16="http://schemas.microsoft.com/office/drawing/2014/main" xmlns="" id="{96F84FBC-8D46-482D-93D6-0A94CEF02241}"/>
              </a:ext>
            </a:extLst>
          </p:cNvPr>
          <p:cNvGraphicFramePr>
            <a:graphicFrameLocks noGrp="1"/>
          </p:cNvGraphicFramePr>
          <p:nvPr>
            <p:ph idx="1"/>
            <p:extLst>
              <p:ext uri="{D42A27DB-BD31-4B8C-83A1-F6EECF244321}">
                <p14:modId xmlns:p14="http://schemas.microsoft.com/office/powerpoint/2010/main" val="2262437232"/>
              </p:ext>
            </p:extLst>
          </p:nvPr>
        </p:nvGraphicFramePr>
        <p:xfrm>
          <a:off x="394040" y="1481522"/>
          <a:ext cx="11164548" cy="4864740"/>
        </p:xfrm>
        <a:graphic>
          <a:graphicData uri="http://schemas.openxmlformats.org/drawingml/2006/table">
            <a:tbl>
              <a:tblPr firstRow="1" firstCol="1" bandRow="1">
                <a:tableStyleId>{3C2FFA5D-87B4-456A-9821-1D502468CF0F}</a:tableStyleId>
              </a:tblPr>
              <a:tblGrid>
                <a:gridCol w="5563848">
                  <a:extLst>
                    <a:ext uri="{9D8B030D-6E8A-4147-A177-3AD203B41FA5}">
                      <a16:colId xmlns:a16="http://schemas.microsoft.com/office/drawing/2014/main" xmlns="" val="3267424783"/>
                    </a:ext>
                  </a:extLst>
                </a:gridCol>
                <a:gridCol w="5600700">
                  <a:extLst>
                    <a:ext uri="{9D8B030D-6E8A-4147-A177-3AD203B41FA5}">
                      <a16:colId xmlns:a16="http://schemas.microsoft.com/office/drawing/2014/main" xmlns="" val="1815468807"/>
                    </a:ext>
                  </a:extLst>
                </a:gridCol>
              </a:tblGrid>
              <a:tr h="699938">
                <a:tc>
                  <a:txBody>
                    <a:bodyPr/>
                    <a:lstStyle/>
                    <a:p>
                      <a:pPr marL="0" marR="0" algn="ctr">
                        <a:lnSpc>
                          <a:spcPct val="107000"/>
                        </a:lnSpc>
                        <a:spcBef>
                          <a:spcPts val="375"/>
                        </a:spcBef>
                        <a:spcAft>
                          <a:spcPts val="750"/>
                        </a:spcAft>
                      </a:pPr>
                      <a:r>
                        <a:rPr lang="en-US" sz="2400" dirty="0">
                          <a:effectLst/>
                        </a:rPr>
                        <a:t>Savings Deposit Program (SDP)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66675" marB="66675" anchor="ctr">
                    <a:solidFill>
                      <a:srgbClr val="002649"/>
                    </a:solidFill>
                  </a:tcPr>
                </a:tc>
                <a:tc>
                  <a:txBody>
                    <a:bodyPr/>
                    <a:lstStyle/>
                    <a:p>
                      <a:pPr marL="0" marR="0" algn="ctr">
                        <a:lnSpc>
                          <a:spcPct val="107000"/>
                        </a:lnSpc>
                        <a:spcBef>
                          <a:spcPts val="375"/>
                        </a:spcBef>
                        <a:spcAft>
                          <a:spcPts val="750"/>
                        </a:spcAft>
                      </a:pPr>
                      <a:r>
                        <a:rPr lang="en-US" sz="2400" dirty="0">
                          <a:effectLst/>
                        </a:rPr>
                        <a:t>Thrift Savings Plan (TSP)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66675" marB="66675" anchor="ctr">
                    <a:solidFill>
                      <a:srgbClr val="002649"/>
                    </a:solidFill>
                  </a:tcPr>
                </a:tc>
                <a:extLst>
                  <a:ext uri="{0D108BD9-81ED-4DB2-BD59-A6C34878D82A}">
                    <a16:rowId xmlns:a16="http://schemas.microsoft.com/office/drawing/2014/main" xmlns="" val="3397666379"/>
                  </a:ext>
                </a:extLst>
              </a:tr>
              <a:tr h="573167">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Short-term savings program</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Long-term retirement savings plan</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extLst>
                  <a:ext uri="{0D108BD9-81ED-4DB2-BD59-A6C34878D82A}">
                    <a16:rowId xmlns:a16="http://schemas.microsoft.com/office/drawing/2014/main" xmlns="" val="1633354201"/>
                  </a:ext>
                </a:extLst>
              </a:tr>
              <a:tr h="862805">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You must pay taxes on SDP interest</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With Roth TSP, earnings can be tax-free if certain conditions are met</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extLst>
                  <a:ext uri="{0D108BD9-81ED-4DB2-BD59-A6C34878D82A}">
                    <a16:rowId xmlns:a16="http://schemas.microsoft.com/office/drawing/2014/main" xmlns="" val="2311091087"/>
                  </a:ext>
                </a:extLst>
              </a:tr>
              <a:tr h="930506">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Guaranteed 10% annual return compounded quarterly</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Variable returns based on investment choices and market performance</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extLst>
                  <a:ext uri="{0D108BD9-81ED-4DB2-BD59-A6C34878D82A}">
                    <a16:rowId xmlns:a16="http://schemas.microsoft.com/office/drawing/2014/main" xmlns="" val="1536614059"/>
                  </a:ext>
                </a:extLst>
              </a:tr>
              <a:tr h="841144">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Maximum interest-earning contribution—$10,000 per deployment</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Annual maximum contribution limit</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extLst>
                  <a:ext uri="{0D108BD9-81ED-4DB2-BD59-A6C34878D82A}">
                    <a16:rowId xmlns:a16="http://schemas.microsoft.com/office/drawing/2014/main" xmlns="" val="1382722510"/>
                  </a:ext>
                </a:extLst>
              </a:tr>
              <a:tr h="957180">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You must withdraw your SDP when your tour of duty ends</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tc>
                  <a:txBody>
                    <a:bodyPr/>
                    <a:lstStyle/>
                    <a:p>
                      <a:pPr marL="342900" marR="0" lvl="0" indent="-342900">
                        <a:lnSpc>
                          <a:spcPct val="107000"/>
                        </a:lnSpc>
                        <a:spcBef>
                          <a:spcPts val="0"/>
                        </a:spcBef>
                        <a:spcAft>
                          <a:spcPts val="0"/>
                        </a:spcAft>
                        <a:buSzPct val="70000"/>
                        <a:buFont typeface="Arial" panose="020B0604020202020204" pitchFamily="34" charset="0"/>
                        <a:buChar char="•"/>
                        <a:tabLst>
                          <a:tab pos="457200" algn="l"/>
                        </a:tabLst>
                      </a:pPr>
                      <a:r>
                        <a:rPr lang="en-US" sz="2200" b="0" dirty="0">
                          <a:effectLst/>
                        </a:rPr>
                        <a:t>You can keep your TSP account through retirement</a:t>
                      </a:r>
                      <a:endParaRPr lang="en-US" sz="2200" b="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solidFill>
                      <a:srgbClr val="CFD5EA"/>
                    </a:solidFill>
                  </a:tcPr>
                </a:tc>
                <a:extLst>
                  <a:ext uri="{0D108BD9-81ED-4DB2-BD59-A6C34878D82A}">
                    <a16:rowId xmlns:a16="http://schemas.microsoft.com/office/drawing/2014/main" xmlns="" val="3256067984"/>
                  </a:ext>
                </a:extLst>
              </a:tr>
            </a:tbl>
          </a:graphicData>
        </a:graphic>
      </p:graphicFrame>
      <p:sp>
        <p:nvSpPr>
          <p:cNvPr id="4" name="Slide Number Placeholder 3">
            <a:extLst>
              <a:ext uri="{FF2B5EF4-FFF2-40B4-BE49-F238E27FC236}">
                <a16:creationId xmlns:a16="http://schemas.microsoft.com/office/drawing/2014/main" xmlns="" id="{AE718DD3-6B91-4047-9A54-C6E9797E96A8}"/>
              </a:ext>
            </a:extLst>
          </p:cNvPr>
          <p:cNvSpPr>
            <a:spLocks noGrp="1"/>
          </p:cNvSpPr>
          <p:nvPr>
            <p:ph type="sldNum" sz="quarter" idx="12"/>
          </p:nvPr>
        </p:nvSpPr>
        <p:spPr/>
        <p:txBody>
          <a:bodyPr/>
          <a:lstStyle/>
          <a:p>
            <a:fld id="{96F5C231-AD7D-4603-B2D7-EC5E5C0D085B}" type="slidenum">
              <a:rPr lang="en-US" smtClean="0"/>
              <a:t>26</a:t>
            </a:fld>
            <a:endParaRPr lang="en-US" dirty="0"/>
          </a:p>
        </p:txBody>
      </p:sp>
    </p:spTree>
    <p:extLst>
      <p:ext uri="{BB962C8B-B14F-4D97-AF65-F5344CB8AC3E}">
        <p14:creationId xmlns:p14="http://schemas.microsoft.com/office/powerpoint/2010/main" val="374867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A91B06-7A78-44A6-8320-4E8B7C41CA50}"/>
              </a:ext>
            </a:extLst>
          </p:cNvPr>
          <p:cNvSpPr>
            <a:spLocks noGrp="1"/>
          </p:cNvSpPr>
          <p:nvPr>
            <p:ph type="title"/>
          </p:nvPr>
        </p:nvSpPr>
        <p:spPr/>
        <p:txBody>
          <a:bodyPr/>
          <a:lstStyle/>
          <a:p>
            <a:r>
              <a:rPr lang="en-US" dirty="0"/>
              <a:t>Scenario 1</a:t>
            </a:r>
          </a:p>
        </p:txBody>
      </p:sp>
      <p:sp>
        <p:nvSpPr>
          <p:cNvPr id="3" name="Slide Number Placeholder 2">
            <a:extLst>
              <a:ext uri="{FF2B5EF4-FFF2-40B4-BE49-F238E27FC236}">
                <a16:creationId xmlns:a16="http://schemas.microsoft.com/office/drawing/2014/main" xmlns="" id="{E9E2E2F3-586F-426D-BC77-19A3739393D2}"/>
              </a:ext>
            </a:extLst>
          </p:cNvPr>
          <p:cNvSpPr>
            <a:spLocks noGrp="1"/>
          </p:cNvSpPr>
          <p:nvPr>
            <p:ph type="sldNum" sz="quarter" idx="12"/>
          </p:nvPr>
        </p:nvSpPr>
        <p:spPr/>
        <p:txBody>
          <a:bodyPr/>
          <a:lstStyle/>
          <a:p>
            <a:fld id="{96F5C231-AD7D-4603-B2D7-EC5E5C0D085B}" type="slidenum">
              <a:rPr lang="en-US" smtClean="0"/>
              <a:t>27</a:t>
            </a:fld>
            <a:endParaRPr lang="en-US" dirty="0"/>
          </a:p>
        </p:txBody>
      </p:sp>
      <p:sp>
        <p:nvSpPr>
          <p:cNvPr id="4" name="Content Placeholder 2">
            <a:extLst>
              <a:ext uri="{FF2B5EF4-FFF2-40B4-BE49-F238E27FC236}">
                <a16:creationId xmlns:a16="http://schemas.microsoft.com/office/drawing/2014/main" xmlns="" id="{39B05630-E5E4-46FF-AB40-4982FA829820}"/>
              </a:ext>
            </a:extLst>
          </p:cNvPr>
          <p:cNvSpPr txBox="1">
            <a:spLocks/>
          </p:cNvSpPr>
          <p:nvPr/>
        </p:nvSpPr>
        <p:spPr>
          <a:xfrm>
            <a:off x="413231" y="1825624"/>
            <a:ext cx="591829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Robert has just learned he will be deployed next month. What does he need to do with his vehicle before he leaves?</a:t>
            </a:r>
          </a:p>
          <a:p>
            <a:pPr marL="0" indent="0">
              <a:buFont typeface="Arial" panose="020B0604020202020204" pitchFamily="34" charset="0"/>
              <a:buNone/>
            </a:pPr>
            <a:endParaRPr lang="en-US" dirty="0"/>
          </a:p>
        </p:txBody>
      </p:sp>
      <p:sp>
        <p:nvSpPr>
          <p:cNvPr id="5" name="Slide Number Placeholder 5">
            <a:extLst>
              <a:ext uri="{FF2B5EF4-FFF2-40B4-BE49-F238E27FC236}">
                <a16:creationId xmlns:a16="http://schemas.microsoft.com/office/drawing/2014/main" xmlns="" id="{542581D9-75EA-47D2-99F6-71B6D89FB561}"/>
              </a:ext>
            </a:extLst>
          </p:cNvPr>
          <p:cNvSpPr txBox="1">
            <a:spLocks/>
          </p:cNvSpPr>
          <p:nvPr/>
        </p:nvSpPr>
        <p:spPr>
          <a:xfrm>
            <a:off x="8943391" y="6316846"/>
            <a:ext cx="285456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F5C231-AD7D-4603-B2D7-EC5E5C0D085B}" type="slidenum">
              <a:rPr lang="en-US" smtClean="0"/>
              <a:pPr/>
              <a:t>27</a:t>
            </a:fld>
            <a:endParaRPr lang="en-US" dirty="0"/>
          </a:p>
        </p:txBody>
      </p:sp>
      <p:pic>
        <p:nvPicPr>
          <p:cNvPr id="6" name="Content Placeholder 12">
            <a:extLst>
              <a:ext uri="{FF2B5EF4-FFF2-40B4-BE49-F238E27FC236}">
                <a16:creationId xmlns:a16="http://schemas.microsoft.com/office/drawing/2014/main" xmlns="" id="{9BA92CB0-47A3-4998-957F-636ED1ABCE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172200" y="2055315"/>
            <a:ext cx="5181600" cy="3891957"/>
          </a:xfrm>
          <a:prstGeom prst="rect">
            <a:avLst/>
          </a:prstGeom>
        </p:spPr>
      </p:pic>
    </p:spTree>
    <p:extLst>
      <p:ext uri="{BB962C8B-B14F-4D97-AF65-F5344CB8AC3E}">
        <p14:creationId xmlns:p14="http://schemas.microsoft.com/office/powerpoint/2010/main" val="80183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A91B06-7A78-44A6-8320-4E8B7C41CA50}"/>
              </a:ext>
            </a:extLst>
          </p:cNvPr>
          <p:cNvSpPr>
            <a:spLocks noGrp="1"/>
          </p:cNvSpPr>
          <p:nvPr>
            <p:ph type="title"/>
          </p:nvPr>
        </p:nvSpPr>
        <p:spPr/>
        <p:txBody>
          <a:bodyPr/>
          <a:lstStyle/>
          <a:p>
            <a:r>
              <a:rPr lang="en-US" dirty="0"/>
              <a:t>Scenario 2</a:t>
            </a:r>
          </a:p>
        </p:txBody>
      </p:sp>
      <p:sp>
        <p:nvSpPr>
          <p:cNvPr id="3" name="Slide Number Placeholder 2">
            <a:extLst>
              <a:ext uri="{FF2B5EF4-FFF2-40B4-BE49-F238E27FC236}">
                <a16:creationId xmlns:a16="http://schemas.microsoft.com/office/drawing/2014/main" xmlns="" id="{E9E2E2F3-586F-426D-BC77-19A3739393D2}"/>
              </a:ext>
            </a:extLst>
          </p:cNvPr>
          <p:cNvSpPr>
            <a:spLocks noGrp="1"/>
          </p:cNvSpPr>
          <p:nvPr>
            <p:ph type="sldNum" sz="quarter" idx="12"/>
          </p:nvPr>
        </p:nvSpPr>
        <p:spPr/>
        <p:txBody>
          <a:bodyPr/>
          <a:lstStyle/>
          <a:p>
            <a:fld id="{96F5C231-AD7D-4603-B2D7-EC5E5C0D085B}" type="slidenum">
              <a:rPr lang="en-US" smtClean="0"/>
              <a:t>28</a:t>
            </a:fld>
            <a:endParaRPr lang="en-US" dirty="0"/>
          </a:p>
        </p:txBody>
      </p:sp>
      <p:sp>
        <p:nvSpPr>
          <p:cNvPr id="4" name="Content Placeholder 2">
            <a:extLst>
              <a:ext uri="{FF2B5EF4-FFF2-40B4-BE49-F238E27FC236}">
                <a16:creationId xmlns:a16="http://schemas.microsoft.com/office/drawing/2014/main" xmlns="" id="{39B05630-E5E4-46FF-AB40-4982FA829820}"/>
              </a:ext>
            </a:extLst>
          </p:cNvPr>
          <p:cNvSpPr txBox="1">
            <a:spLocks/>
          </p:cNvSpPr>
          <p:nvPr/>
        </p:nvSpPr>
        <p:spPr>
          <a:xfrm>
            <a:off x="413231" y="1825624"/>
            <a:ext cx="505931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Madison lives in a rental off-base and will be on an extended absence overseas. What does she need to do with her rental?</a:t>
            </a:r>
          </a:p>
          <a:p>
            <a:pPr marL="514350" indent="-514350">
              <a:buFont typeface="+mj-lt"/>
              <a:buAutoNum type="alphaLcParenR"/>
            </a:pPr>
            <a:endParaRPr lang="en-US" dirty="0"/>
          </a:p>
        </p:txBody>
      </p:sp>
      <p:sp>
        <p:nvSpPr>
          <p:cNvPr id="5" name="Slide Number Placeholder 5">
            <a:extLst>
              <a:ext uri="{FF2B5EF4-FFF2-40B4-BE49-F238E27FC236}">
                <a16:creationId xmlns:a16="http://schemas.microsoft.com/office/drawing/2014/main" xmlns="" id="{542581D9-75EA-47D2-99F6-71B6D89FB561}"/>
              </a:ext>
            </a:extLst>
          </p:cNvPr>
          <p:cNvSpPr txBox="1">
            <a:spLocks/>
          </p:cNvSpPr>
          <p:nvPr/>
        </p:nvSpPr>
        <p:spPr>
          <a:xfrm>
            <a:off x="8943391" y="6316846"/>
            <a:ext cx="285456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F5C231-AD7D-4603-B2D7-EC5E5C0D085B}" type="slidenum">
              <a:rPr lang="en-US" smtClean="0"/>
              <a:pPr/>
              <a:t>28</a:t>
            </a:fld>
            <a:endParaRPr lang="en-US" dirty="0"/>
          </a:p>
        </p:txBody>
      </p:sp>
      <p:pic>
        <p:nvPicPr>
          <p:cNvPr id="6" name="Content Placeholder 12">
            <a:extLst>
              <a:ext uri="{FF2B5EF4-FFF2-40B4-BE49-F238E27FC236}">
                <a16:creationId xmlns:a16="http://schemas.microsoft.com/office/drawing/2014/main" xmlns="" id="{9BA92CB0-47A3-4998-957F-636ED1ABCE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172200" y="2055315"/>
            <a:ext cx="5181600" cy="3891957"/>
          </a:xfrm>
          <a:prstGeom prst="rect">
            <a:avLst/>
          </a:prstGeom>
        </p:spPr>
      </p:pic>
    </p:spTree>
    <p:extLst>
      <p:ext uri="{BB962C8B-B14F-4D97-AF65-F5344CB8AC3E}">
        <p14:creationId xmlns:p14="http://schemas.microsoft.com/office/powerpoint/2010/main" val="203089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A91B06-7A78-44A6-8320-4E8B7C41CA50}"/>
              </a:ext>
            </a:extLst>
          </p:cNvPr>
          <p:cNvSpPr>
            <a:spLocks noGrp="1"/>
          </p:cNvSpPr>
          <p:nvPr>
            <p:ph type="title"/>
          </p:nvPr>
        </p:nvSpPr>
        <p:spPr/>
        <p:txBody>
          <a:bodyPr/>
          <a:lstStyle/>
          <a:p>
            <a:r>
              <a:rPr lang="en-US" dirty="0"/>
              <a:t>Scenario 3</a:t>
            </a:r>
          </a:p>
        </p:txBody>
      </p:sp>
      <p:sp>
        <p:nvSpPr>
          <p:cNvPr id="3" name="Slide Number Placeholder 2">
            <a:extLst>
              <a:ext uri="{FF2B5EF4-FFF2-40B4-BE49-F238E27FC236}">
                <a16:creationId xmlns:a16="http://schemas.microsoft.com/office/drawing/2014/main" xmlns="" id="{E9E2E2F3-586F-426D-BC77-19A3739393D2}"/>
              </a:ext>
            </a:extLst>
          </p:cNvPr>
          <p:cNvSpPr>
            <a:spLocks noGrp="1"/>
          </p:cNvSpPr>
          <p:nvPr>
            <p:ph type="sldNum" sz="quarter" idx="12"/>
          </p:nvPr>
        </p:nvSpPr>
        <p:spPr/>
        <p:txBody>
          <a:bodyPr/>
          <a:lstStyle/>
          <a:p>
            <a:fld id="{96F5C231-AD7D-4603-B2D7-EC5E5C0D085B}" type="slidenum">
              <a:rPr lang="en-US" smtClean="0"/>
              <a:t>29</a:t>
            </a:fld>
            <a:endParaRPr lang="en-US" dirty="0"/>
          </a:p>
        </p:txBody>
      </p:sp>
      <p:sp>
        <p:nvSpPr>
          <p:cNvPr id="4" name="Content Placeholder 2">
            <a:extLst>
              <a:ext uri="{FF2B5EF4-FFF2-40B4-BE49-F238E27FC236}">
                <a16:creationId xmlns:a16="http://schemas.microsoft.com/office/drawing/2014/main" xmlns="" id="{39B05630-E5E4-46FF-AB40-4982FA829820}"/>
              </a:ext>
            </a:extLst>
          </p:cNvPr>
          <p:cNvSpPr txBox="1">
            <a:spLocks/>
          </p:cNvSpPr>
          <p:nvPr/>
        </p:nvSpPr>
        <p:spPr>
          <a:xfrm>
            <a:off x="413231" y="1825624"/>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Jose will be deployed to a combat zone.  How can he ensure that his credit is safe and managed while he is away?</a:t>
            </a:r>
          </a:p>
        </p:txBody>
      </p:sp>
      <p:sp>
        <p:nvSpPr>
          <p:cNvPr id="5" name="Slide Number Placeholder 5">
            <a:extLst>
              <a:ext uri="{FF2B5EF4-FFF2-40B4-BE49-F238E27FC236}">
                <a16:creationId xmlns:a16="http://schemas.microsoft.com/office/drawing/2014/main" xmlns="" id="{542581D9-75EA-47D2-99F6-71B6D89FB561}"/>
              </a:ext>
            </a:extLst>
          </p:cNvPr>
          <p:cNvSpPr txBox="1">
            <a:spLocks/>
          </p:cNvSpPr>
          <p:nvPr/>
        </p:nvSpPr>
        <p:spPr>
          <a:xfrm>
            <a:off x="8943391" y="6316846"/>
            <a:ext cx="285456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F5C231-AD7D-4603-B2D7-EC5E5C0D085B}" type="slidenum">
              <a:rPr lang="en-US" smtClean="0"/>
              <a:pPr/>
              <a:t>29</a:t>
            </a:fld>
            <a:endParaRPr lang="en-US" dirty="0"/>
          </a:p>
        </p:txBody>
      </p:sp>
      <p:pic>
        <p:nvPicPr>
          <p:cNvPr id="6" name="Content Placeholder 12">
            <a:extLst>
              <a:ext uri="{FF2B5EF4-FFF2-40B4-BE49-F238E27FC236}">
                <a16:creationId xmlns:a16="http://schemas.microsoft.com/office/drawing/2014/main" xmlns="" id="{9BA92CB0-47A3-4998-957F-636ED1ABCE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172200" y="2055315"/>
            <a:ext cx="5181600" cy="3891957"/>
          </a:xfrm>
          <a:prstGeom prst="rect">
            <a:avLst/>
          </a:prstGeom>
        </p:spPr>
      </p:pic>
    </p:spTree>
    <p:extLst>
      <p:ext uri="{BB962C8B-B14F-4D97-AF65-F5344CB8AC3E}">
        <p14:creationId xmlns:p14="http://schemas.microsoft.com/office/powerpoint/2010/main" val="185556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63C07-9EF3-4633-8550-FB80517C686F}"/>
              </a:ext>
            </a:extLst>
          </p:cNvPr>
          <p:cNvSpPr>
            <a:spLocks noGrp="1"/>
          </p:cNvSpPr>
          <p:nvPr>
            <p:ph type="title"/>
          </p:nvPr>
        </p:nvSpPr>
        <p:spPr/>
        <p:txBody>
          <a:bodyPr/>
          <a:lstStyle/>
          <a:p>
            <a:r>
              <a:rPr lang="en-US" dirty="0"/>
              <a:t>Lesson Objectives (Continued)</a:t>
            </a:r>
          </a:p>
        </p:txBody>
      </p:sp>
      <p:sp>
        <p:nvSpPr>
          <p:cNvPr id="3" name="Content Placeholder 2">
            <a:extLst>
              <a:ext uri="{FF2B5EF4-FFF2-40B4-BE49-F238E27FC236}">
                <a16:creationId xmlns:a16="http://schemas.microsoft.com/office/drawing/2014/main" xmlns="" id="{F67A9AA6-8E20-40DF-AF03-4CA7E91711CC}"/>
              </a:ext>
            </a:extLst>
          </p:cNvPr>
          <p:cNvSpPr>
            <a:spLocks noGrp="1"/>
          </p:cNvSpPr>
          <p:nvPr>
            <p:ph sz="half" idx="1"/>
          </p:nvPr>
        </p:nvSpPr>
        <p:spPr>
          <a:xfrm>
            <a:off x="413229" y="1822450"/>
            <a:ext cx="7695347" cy="4351338"/>
          </a:xfrm>
        </p:spPr>
        <p:txBody>
          <a:bodyPr>
            <a:normAutofit/>
          </a:bodyPr>
          <a:lstStyle/>
          <a:p>
            <a:pPr lvl="0"/>
            <a:r>
              <a:rPr lang="en-US" dirty="0"/>
              <a:t>Discuss the tax entitlements that are available to Marines serving in a combat zone</a:t>
            </a:r>
          </a:p>
          <a:p>
            <a:pPr lvl="0"/>
            <a:r>
              <a:rPr lang="en-US" dirty="0"/>
              <a:t>Describe how the Savings Deposit Program works during deployment</a:t>
            </a:r>
          </a:p>
          <a:p>
            <a:endParaRPr lang="en-US" dirty="0"/>
          </a:p>
          <a:p>
            <a:pPr lvl="0"/>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D623B466-2817-49ED-8C5F-6546AFB75D22}"/>
              </a:ext>
            </a:extLst>
          </p:cNvPr>
          <p:cNvSpPr>
            <a:spLocks noGrp="1"/>
          </p:cNvSpPr>
          <p:nvPr>
            <p:ph type="sldNum" sz="quarter" idx="12"/>
          </p:nvPr>
        </p:nvSpPr>
        <p:spPr/>
        <p:txBody>
          <a:bodyPr/>
          <a:lstStyle/>
          <a:p>
            <a:fld id="{96F5C231-AD7D-4603-B2D7-EC5E5C0D085B}" type="slidenum">
              <a:rPr lang="en-US" smtClean="0"/>
              <a:t>3</a:t>
            </a:fld>
            <a:endParaRPr lang="en-US" dirty="0"/>
          </a:p>
        </p:txBody>
      </p:sp>
      <p:pic>
        <p:nvPicPr>
          <p:cNvPr id="9" name="Content Placeholder 8">
            <a:extLst>
              <a:ext uri="{FF2B5EF4-FFF2-40B4-BE49-F238E27FC236}">
                <a16:creationId xmlns:a16="http://schemas.microsoft.com/office/drawing/2014/main" xmlns="" id="{18238EA4-C89D-4274-ABD8-C7DCFAF7C9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24800" y="1613184"/>
            <a:ext cx="3873160" cy="4572000"/>
          </a:xfrm>
        </p:spPr>
      </p:pic>
    </p:spTree>
    <p:extLst>
      <p:ext uri="{BB962C8B-B14F-4D97-AF65-F5344CB8AC3E}">
        <p14:creationId xmlns:p14="http://schemas.microsoft.com/office/powerpoint/2010/main" val="32795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E33FA-E095-49C8-ABB0-B472088E43F4}"/>
              </a:ext>
            </a:extLst>
          </p:cNvPr>
          <p:cNvSpPr>
            <a:spLocks noGrp="1"/>
          </p:cNvSpPr>
          <p:nvPr>
            <p:ph type="title"/>
          </p:nvPr>
        </p:nvSpPr>
        <p:spPr/>
        <p:txBody>
          <a:bodyPr/>
          <a:lstStyle/>
          <a:p>
            <a:r>
              <a:rPr lang="en-US" dirty="0"/>
              <a:t>Reservists and Individual Augmentees</a:t>
            </a:r>
          </a:p>
        </p:txBody>
      </p:sp>
      <p:sp>
        <p:nvSpPr>
          <p:cNvPr id="3" name="Content Placeholder 2">
            <a:extLst>
              <a:ext uri="{FF2B5EF4-FFF2-40B4-BE49-F238E27FC236}">
                <a16:creationId xmlns:a16="http://schemas.microsoft.com/office/drawing/2014/main" xmlns="" id="{2E5F5382-EE63-4792-A541-A717A5ECD454}"/>
              </a:ext>
            </a:extLst>
          </p:cNvPr>
          <p:cNvSpPr>
            <a:spLocks noGrp="1"/>
          </p:cNvSpPr>
          <p:nvPr>
            <p:ph idx="1"/>
          </p:nvPr>
        </p:nvSpPr>
        <p:spPr>
          <a:xfrm>
            <a:off x="413237" y="1825625"/>
            <a:ext cx="8032263" cy="4351338"/>
          </a:xfrm>
        </p:spPr>
        <p:txBody>
          <a:bodyPr/>
          <a:lstStyle/>
          <a:p>
            <a:r>
              <a:rPr lang="en-US" dirty="0"/>
              <a:t>Proper planning can prevent or minimize financial challenges</a:t>
            </a:r>
          </a:p>
          <a:p>
            <a:r>
              <a:rPr lang="en-US" dirty="0"/>
              <a:t>Determine changes in income</a:t>
            </a:r>
          </a:p>
          <a:p>
            <a:r>
              <a:rPr lang="en-US" dirty="0"/>
              <a:t>Learn what benefits and entitlements are available to you through your employer, and through the military</a:t>
            </a:r>
          </a:p>
          <a:p>
            <a:endParaRPr lang="en-US" dirty="0"/>
          </a:p>
        </p:txBody>
      </p:sp>
      <p:sp>
        <p:nvSpPr>
          <p:cNvPr id="4" name="Slide Number Placeholder 3">
            <a:extLst>
              <a:ext uri="{FF2B5EF4-FFF2-40B4-BE49-F238E27FC236}">
                <a16:creationId xmlns:a16="http://schemas.microsoft.com/office/drawing/2014/main" xmlns="" id="{C9F7811C-CA4A-4FF1-8CD7-E09E2037276A}"/>
              </a:ext>
            </a:extLst>
          </p:cNvPr>
          <p:cNvSpPr>
            <a:spLocks noGrp="1"/>
          </p:cNvSpPr>
          <p:nvPr>
            <p:ph type="sldNum" sz="quarter" idx="12"/>
          </p:nvPr>
        </p:nvSpPr>
        <p:spPr/>
        <p:txBody>
          <a:bodyPr/>
          <a:lstStyle/>
          <a:p>
            <a:fld id="{96F5C231-AD7D-4603-B2D7-EC5E5C0D085B}" type="slidenum">
              <a:rPr lang="en-US" smtClean="0"/>
              <a:t>30</a:t>
            </a:fld>
            <a:endParaRPr lang="en-US" dirty="0"/>
          </a:p>
        </p:txBody>
      </p:sp>
      <p:pic>
        <p:nvPicPr>
          <p:cNvPr id="5" name="Picture 4">
            <a:extLst>
              <a:ext uri="{FF2B5EF4-FFF2-40B4-BE49-F238E27FC236}">
                <a16:creationId xmlns:a16="http://schemas.microsoft.com/office/drawing/2014/main" xmlns="" id="{D990DCB0-3038-4BB3-AAC1-DF52EED10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900" y="1772444"/>
            <a:ext cx="2495550" cy="4457700"/>
          </a:xfrm>
          <a:prstGeom prst="rect">
            <a:avLst/>
          </a:prstGeom>
          <a:effectLst>
            <a:softEdge rad="76200"/>
          </a:effectLst>
        </p:spPr>
      </p:pic>
    </p:spTree>
    <p:extLst>
      <p:ext uri="{BB962C8B-B14F-4D97-AF65-F5344CB8AC3E}">
        <p14:creationId xmlns:p14="http://schemas.microsoft.com/office/powerpoint/2010/main" val="362551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B57136-6E6E-4FF4-BA8A-FB4A9B010BFF}"/>
              </a:ext>
            </a:extLst>
          </p:cNvPr>
          <p:cNvSpPr>
            <a:spLocks noGrp="1"/>
          </p:cNvSpPr>
          <p:nvPr>
            <p:ph type="title"/>
          </p:nvPr>
        </p:nvSpPr>
        <p:spPr/>
        <p:txBody>
          <a:bodyPr/>
          <a:lstStyle/>
          <a:p>
            <a:r>
              <a:rPr lang="en-US" dirty="0"/>
              <a:t>USERRA: Understand Your Employee Rights</a:t>
            </a:r>
          </a:p>
        </p:txBody>
      </p:sp>
      <p:sp>
        <p:nvSpPr>
          <p:cNvPr id="3" name="Content Placeholder 2">
            <a:extLst>
              <a:ext uri="{FF2B5EF4-FFF2-40B4-BE49-F238E27FC236}">
                <a16:creationId xmlns:a16="http://schemas.microsoft.com/office/drawing/2014/main" xmlns="" id="{E13E0EB8-AD1E-48F9-9125-2EA9C7E09AC8}"/>
              </a:ext>
            </a:extLst>
          </p:cNvPr>
          <p:cNvSpPr>
            <a:spLocks noGrp="1"/>
          </p:cNvSpPr>
          <p:nvPr>
            <p:ph idx="1"/>
          </p:nvPr>
        </p:nvSpPr>
        <p:spPr>
          <a:xfrm>
            <a:off x="3657600" y="1825625"/>
            <a:ext cx="8140366" cy="4351338"/>
          </a:xfrm>
        </p:spPr>
        <p:txBody>
          <a:bodyPr/>
          <a:lstStyle/>
          <a:p>
            <a:r>
              <a:rPr lang="en-US" dirty="0"/>
              <a:t>Entitles you to return to their job after performing military service</a:t>
            </a:r>
          </a:p>
          <a:p>
            <a:r>
              <a:rPr lang="en-US" dirty="0"/>
              <a:t>Protects your participation in an employer’s retirement plan </a:t>
            </a:r>
          </a:p>
          <a:p>
            <a:r>
              <a:rPr lang="en-US" dirty="0"/>
              <a:t>Requires the employer to continue to contribute to your pension plan, or if you participate in a defined contribution plan provides to five years to make up missed contributions, including your employer’s matching </a:t>
            </a:r>
            <a:r>
              <a:rPr lang="en-US" dirty="0" smtClean="0"/>
              <a:t>contributions </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xmlns="" id="{04AEBAEC-0616-4083-8172-554BCC7FC039}"/>
              </a:ext>
            </a:extLst>
          </p:cNvPr>
          <p:cNvSpPr>
            <a:spLocks noGrp="1"/>
          </p:cNvSpPr>
          <p:nvPr>
            <p:ph type="sldNum" sz="quarter" idx="12"/>
          </p:nvPr>
        </p:nvSpPr>
        <p:spPr/>
        <p:txBody>
          <a:bodyPr/>
          <a:lstStyle/>
          <a:p>
            <a:fld id="{96F5C231-AD7D-4603-B2D7-EC5E5C0D085B}" type="slidenum">
              <a:rPr lang="en-US" smtClean="0"/>
              <a:t>31</a:t>
            </a:fld>
            <a:endParaRPr lang="en-US" dirty="0"/>
          </a:p>
        </p:txBody>
      </p:sp>
      <p:pic>
        <p:nvPicPr>
          <p:cNvPr id="6" name="Picture 5">
            <a:extLst>
              <a:ext uri="{FF2B5EF4-FFF2-40B4-BE49-F238E27FC236}">
                <a16:creationId xmlns:a16="http://schemas.microsoft.com/office/drawing/2014/main" xmlns="" id="{B908516D-34FD-4BF2-ABE5-9AB91BE09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31" y="1825625"/>
            <a:ext cx="2854569" cy="4208144"/>
          </a:xfrm>
          <a:prstGeom prst="rect">
            <a:avLst/>
          </a:prstGeom>
          <a:effectLst>
            <a:softEdge rad="76200"/>
          </a:effectLst>
        </p:spPr>
      </p:pic>
    </p:spTree>
    <p:extLst>
      <p:ext uri="{BB962C8B-B14F-4D97-AF65-F5344CB8AC3E}">
        <p14:creationId xmlns:p14="http://schemas.microsoft.com/office/powerpoint/2010/main" val="359105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D8746B-6E09-46C2-965D-1B472EFC38BD}"/>
              </a:ext>
            </a:extLst>
          </p:cNvPr>
          <p:cNvSpPr>
            <a:spLocks noGrp="1"/>
          </p:cNvSpPr>
          <p:nvPr>
            <p:ph type="title"/>
          </p:nvPr>
        </p:nvSpPr>
        <p:spPr/>
        <p:txBody>
          <a:bodyPr/>
          <a:lstStyle/>
          <a:p>
            <a:r>
              <a:rPr lang="en-US" dirty="0"/>
              <a:t>Healthcare Options</a:t>
            </a:r>
          </a:p>
        </p:txBody>
      </p:sp>
      <p:sp>
        <p:nvSpPr>
          <p:cNvPr id="3" name="Content Placeholder 2">
            <a:extLst>
              <a:ext uri="{FF2B5EF4-FFF2-40B4-BE49-F238E27FC236}">
                <a16:creationId xmlns:a16="http://schemas.microsoft.com/office/drawing/2014/main" xmlns="" id="{E7173E12-29D5-4EEB-835D-D28085C909AF}"/>
              </a:ext>
            </a:extLst>
          </p:cNvPr>
          <p:cNvSpPr>
            <a:spLocks noGrp="1"/>
          </p:cNvSpPr>
          <p:nvPr>
            <p:ph idx="1"/>
          </p:nvPr>
        </p:nvSpPr>
        <p:spPr>
          <a:xfrm>
            <a:off x="413237" y="1825625"/>
            <a:ext cx="8530154" cy="4351338"/>
          </a:xfrm>
        </p:spPr>
        <p:txBody>
          <a:bodyPr/>
          <a:lstStyle/>
          <a:p>
            <a:r>
              <a:rPr lang="en-US" dirty="0"/>
              <a:t>Decide on a health care plan that works for you and your family</a:t>
            </a:r>
          </a:p>
          <a:p>
            <a:r>
              <a:rPr lang="en-US" dirty="0"/>
              <a:t>You may:</a:t>
            </a:r>
          </a:p>
          <a:p>
            <a:pPr lvl="1"/>
            <a:r>
              <a:rPr lang="en-US" dirty="0"/>
              <a:t>Use military health care</a:t>
            </a:r>
          </a:p>
          <a:p>
            <a:pPr lvl="1"/>
            <a:r>
              <a:rPr lang="en-US" dirty="0"/>
              <a:t>Stay on your employer’s plan</a:t>
            </a:r>
          </a:p>
          <a:p>
            <a:pPr lvl="1"/>
            <a:r>
              <a:rPr lang="en-US" dirty="0"/>
              <a:t>Consider your spouse’s plan</a:t>
            </a:r>
          </a:p>
          <a:p>
            <a:r>
              <a:rPr lang="en-US" dirty="0"/>
              <a:t>Visit TRICARE website, www.tricare.mil, for more information</a:t>
            </a:r>
          </a:p>
          <a:p>
            <a:endParaRPr lang="en-US" dirty="0"/>
          </a:p>
        </p:txBody>
      </p:sp>
      <p:sp>
        <p:nvSpPr>
          <p:cNvPr id="4" name="Slide Number Placeholder 3">
            <a:extLst>
              <a:ext uri="{FF2B5EF4-FFF2-40B4-BE49-F238E27FC236}">
                <a16:creationId xmlns:a16="http://schemas.microsoft.com/office/drawing/2014/main" xmlns="" id="{E6DD443E-8368-411D-B789-D24B7F66BAD8}"/>
              </a:ext>
            </a:extLst>
          </p:cNvPr>
          <p:cNvSpPr>
            <a:spLocks noGrp="1"/>
          </p:cNvSpPr>
          <p:nvPr>
            <p:ph type="sldNum" sz="quarter" idx="12"/>
          </p:nvPr>
        </p:nvSpPr>
        <p:spPr/>
        <p:txBody>
          <a:bodyPr/>
          <a:lstStyle/>
          <a:p>
            <a:fld id="{96F5C231-AD7D-4603-B2D7-EC5E5C0D085B}" type="slidenum">
              <a:rPr lang="en-US" smtClean="0"/>
              <a:t>32</a:t>
            </a:fld>
            <a:endParaRPr lang="en-US" dirty="0"/>
          </a:p>
        </p:txBody>
      </p:sp>
      <p:pic>
        <p:nvPicPr>
          <p:cNvPr id="5" name="Picture 4">
            <a:extLst>
              <a:ext uri="{FF2B5EF4-FFF2-40B4-BE49-F238E27FC236}">
                <a16:creationId xmlns:a16="http://schemas.microsoft.com/office/drawing/2014/main" xmlns="" id="{E832F6E5-CBE7-43A6-97FD-72F073CAE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000" y="1825625"/>
            <a:ext cx="2610750" cy="4491221"/>
          </a:xfrm>
          <a:prstGeom prst="rect">
            <a:avLst/>
          </a:prstGeom>
          <a:effectLst>
            <a:softEdge rad="76200"/>
          </a:effectLst>
        </p:spPr>
      </p:pic>
    </p:spTree>
    <p:extLst>
      <p:ext uri="{BB962C8B-B14F-4D97-AF65-F5344CB8AC3E}">
        <p14:creationId xmlns:p14="http://schemas.microsoft.com/office/powerpoint/2010/main" val="155345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63C07-9EF3-4633-8550-FB80517C686F}"/>
              </a:ext>
            </a:extLst>
          </p:cNvPr>
          <p:cNvSpPr>
            <a:spLocks noGrp="1"/>
          </p:cNvSpPr>
          <p:nvPr>
            <p:ph type="title"/>
          </p:nvPr>
        </p:nvSpPr>
        <p:spPr/>
        <p:txBody>
          <a:bodyPr/>
          <a:lstStyle/>
          <a:p>
            <a:r>
              <a:rPr lang="en-US" dirty="0"/>
              <a:t>Lesson Summary</a:t>
            </a:r>
          </a:p>
        </p:txBody>
      </p:sp>
      <p:sp>
        <p:nvSpPr>
          <p:cNvPr id="3" name="Content Placeholder 2">
            <a:extLst>
              <a:ext uri="{FF2B5EF4-FFF2-40B4-BE49-F238E27FC236}">
                <a16:creationId xmlns:a16="http://schemas.microsoft.com/office/drawing/2014/main" xmlns="" id="{F67A9AA6-8E20-40DF-AF03-4CA7E91711CC}"/>
              </a:ext>
            </a:extLst>
          </p:cNvPr>
          <p:cNvSpPr>
            <a:spLocks noGrp="1"/>
          </p:cNvSpPr>
          <p:nvPr>
            <p:ph sz="half" idx="1"/>
          </p:nvPr>
        </p:nvSpPr>
        <p:spPr>
          <a:xfrm>
            <a:off x="413229" y="1822450"/>
            <a:ext cx="7695347" cy="4351338"/>
          </a:xfrm>
        </p:spPr>
        <p:txBody>
          <a:bodyPr>
            <a:normAutofit/>
          </a:bodyPr>
          <a:lstStyle/>
          <a:p>
            <a:pPr lvl="0"/>
            <a:r>
              <a:rPr lang="en-US" dirty="0"/>
              <a:t>Explain why it is important to have a financial plan in place prior to deployment or extended absence</a:t>
            </a:r>
          </a:p>
          <a:p>
            <a:pPr lvl="0"/>
            <a:r>
              <a:rPr lang="en-US" dirty="0"/>
              <a:t>Identify important documents and sources for developing a financial plan</a:t>
            </a:r>
          </a:p>
          <a:p>
            <a:pPr lvl="0"/>
            <a:r>
              <a:rPr lang="en-US" dirty="0"/>
              <a:t>Determine effective strategies to manage financial affairs during deployment or extended absence</a:t>
            </a:r>
          </a:p>
          <a:p>
            <a:pPr lvl="0"/>
            <a:r>
              <a:rPr lang="en-US" dirty="0"/>
              <a:t>Assess sources of extra income during deployment</a:t>
            </a:r>
          </a:p>
          <a:p>
            <a:endParaRPr lang="en-US" dirty="0"/>
          </a:p>
          <a:p>
            <a:pPr lvl="0"/>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D623B466-2817-49ED-8C5F-6546AFB75D22}"/>
              </a:ext>
            </a:extLst>
          </p:cNvPr>
          <p:cNvSpPr>
            <a:spLocks noGrp="1"/>
          </p:cNvSpPr>
          <p:nvPr>
            <p:ph type="sldNum" sz="quarter" idx="12"/>
          </p:nvPr>
        </p:nvSpPr>
        <p:spPr/>
        <p:txBody>
          <a:bodyPr/>
          <a:lstStyle/>
          <a:p>
            <a:fld id="{96F5C231-AD7D-4603-B2D7-EC5E5C0D085B}" type="slidenum">
              <a:rPr lang="en-US" smtClean="0"/>
              <a:t>33</a:t>
            </a:fld>
            <a:endParaRPr lang="en-US" dirty="0"/>
          </a:p>
        </p:txBody>
      </p:sp>
      <p:pic>
        <p:nvPicPr>
          <p:cNvPr id="9" name="Content Placeholder 8">
            <a:extLst>
              <a:ext uri="{FF2B5EF4-FFF2-40B4-BE49-F238E27FC236}">
                <a16:creationId xmlns:a16="http://schemas.microsoft.com/office/drawing/2014/main" xmlns="" id="{18238EA4-C89D-4274-ABD8-C7DCFAF7C9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24800" y="1613184"/>
            <a:ext cx="3873160" cy="4572000"/>
          </a:xfrm>
        </p:spPr>
      </p:pic>
    </p:spTree>
    <p:extLst>
      <p:ext uri="{BB962C8B-B14F-4D97-AF65-F5344CB8AC3E}">
        <p14:creationId xmlns:p14="http://schemas.microsoft.com/office/powerpoint/2010/main" val="22670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63C07-9EF3-4633-8550-FB80517C686F}"/>
              </a:ext>
            </a:extLst>
          </p:cNvPr>
          <p:cNvSpPr>
            <a:spLocks noGrp="1"/>
          </p:cNvSpPr>
          <p:nvPr>
            <p:ph type="title"/>
          </p:nvPr>
        </p:nvSpPr>
        <p:spPr/>
        <p:txBody>
          <a:bodyPr/>
          <a:lstStyle/>
          <a:p>
            <a:r>
              <a:rPr lang="en-US" dirty="0"/>
              <a:t>Lesson Summary (Continued)</a:t>
            </a:r>
          </a:p>
        </p:txBody>
      </p:sp>
      <p:sp>
        <p:nvSpPr>
          <p:cNvPr id="3" name="Content Placeholder 2">
            <a:extLst>
              <a:ext uri="{FF2B5EF4-FFF2-40B4-BE49-F238E27FC236}">
                <a16:creationId xmlns:a16="http://schemas.microsoft.com/office/drawing/2014/main" xmlns="" id="{F67A9AA6-8E20-40DF-AF03-4CA7E91711CC}"/>
              </a:ext>
            </a:extLst>
          </p:cNvPr>
          <p:cNvSpPr>
            <a:spLocks noGrp="1"/>
          </p:cNvSpPr>
          <p:nvPr>
            <p:ph sz="half" idx="1"/>
          </p:nvPr>
        </p:nvSpPr>
        <p:spPr>
          <a:xfrm>
            <a:off x="413229" y="1822450"/>
            <a:ext cx="7695347" cy="4351338"/>
          </a:xfrm>
        </p:spPr>
        <p:txBody>
          <a:bodyPr>
            <a:normAutofit/>
          </a:bodyPr>
          <a:lstStyle/>
          <a:p>
            <a:pPr lvl="0"/>
            <a:r>
              <a:rPr lang="en-US" dirty="0"/>
              <a:t>Discuss the tax entitlements that are available to Marines serving in a combat zone</a:t>
            </a:r>
          </a:p>
          <a:p>
            <a:pPr lvl="0"/>
            <a:r>
              <a:rPr lang="en-US" dirty="0"/>
              <a:t>Describe how the Savings Deposit Program works during deployment</a:t>
            </a:r>
          </a:p>
          <a:p>
            <a:endParaRPr lang="en-US" dirty="0"/>
          </a:p>
          <a:p>
            <a:pPr lvl="0"/>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D623B466-2817-49ED-8C5F-6546AFB75D22}"/>
              </a:ext>
            </a:extLst>
          </p:cNvPr>
          <p:cNvSpPr>
            <a:spLocks noGrp="1"/>
          </p:cNvSpPr>
          <p:nvPr>
            <p:ph type="sldNum" sz="quarter" idx="12"/>
          </p:nvPr>
        </p:nvSpPr>
        <p:spPr/>
        <p:txBody>
          <a:bodyPr/>
          <a:lstStyle/>
          <a:p>
            <a:fld id="{96F5C231-AD7D-4603-B2D7-EC5E5C0D085B}" type="slidenum">
              <a:rPr lang="en-US" smtClean="0"/>
              <a:t>34</a:t>
            </a:fld>
            <a:endParaRPr lang="en-US" dirty="0"/>
          </a:p>
        </p:txBody>
      </p:sp>
      <p:pic>
        <p:nvPicPr>
          <p:cNvPr id="9" name="Content Placeholder 8">
            <a:extLst>
              <a:ext uri="{FF2B5EF4-FFF2-40B4-BE49-F238E27FC236}">
                <a16:creationId xmlns:a16="http://schemas.microsoft.com/office/drawing/2014/main" xmlns="" id="{18238EA4-C89D-4274-ABD8-C7DCFAF7C9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24800" y="1613184"/>
            <a:ext cx="3873160" cy="4572000"/>
          </a:xfrm>
        </p:spPr>
      </p:pic>
    </p:spTree>
    <p:extLst>
      <p:ext uri="{BB962C8B-B14F-4D97-AF65-F5344CB8AC3E}">
        <p14:creationId xmlns:p14="http://schemas.microsoft.com/office/powerpoint/2010/main" val="170256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63C07-9EF3-4633-8550-FB80517C686F}"/>
              </a:ext>
            </a:extLst>
          </p:cNvPr>
          <p:cNvSpPr>
            <a:spLocks noGrp="1"/>
          </p:cNvSpPr>
          <p:nvPr>
            <p:ph type="title"/>
          </p:nvPr>
        </p:nvSpPr>
        <p:spPr/>
        <p:txBody>
          <a:bodyPr/>
          <a:lstStyle/>
          <a:p>
            <a:r>
              <a:rPr lang="en-US" dirty="0"/>
              <a:t>Lesson Summary (Continued)</a:t>
            </a:r>
          </a:p>
        </p:txBody>
      </p:sp>
      <p:sp>
        <p:nvSpPr>
          <p:cNvPr id="3" name="Content Placeholder 2">
            <a:extLst>
              <a:ext uri="{FF2B5EF4-FFF2-40B4-BE49-F238E27FC236}">
                <a16:creationId xmlns:a16="http://schemas.microsoft.com/office/drawing/2014/main" xmlns="" id="{F67A9AA6-8E20-40DF-AF03-4CA7E91711CC}"/>
              </a:ext>
            </a:extLst>
          </p:cNvPr>
          <p:cNvSpPr>
            <a:spLocks noGrp="1"/>
          </p:cNvSpPr>
          <p:nvPr>
            <p:ph sz="half" idx="1"/>
          </p:nvPr>
        </p:nvSpPr>
        <p:spPr>
          <a:xfrm>
            <a:off x="413229" y="1822450"/>
            <a:ext cx="7695347" cy="4351338"/>
          </a:xfrm>
        </p:spPr>
        <p:txBody>
          <a:bodyPr>
            <a:normAutofit/>
          </a:bodyPr>
          <a:lstStyle/>
          <a:p>
            <a:pPr lvl="0"/>
            <a:r>
              <a:rPr lang="en-US" dirty="0"/>
              <a:t>Describe available health options when a Reservist is called to active duty</a:t>
            </a:r>
          </a:p>
          <a:p>
            <a:pPr lvl="0"/>
            <a:r>
              <a:rPr lang="en-US" dirty="0"/>
              <a:t>Discuss the benefits and entitlements that Reservists may qualify for while on deployment</a:t>
            </a:r>
          </a:p>
          <a:p>
            <a:endParaRPr lang="en-US" dirty="0"/>
          </a:p>
          <a:p>
            <a:pPr lvl="0"/>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D623B466-2817-49ED-8C5F-6546AFB75D22}"/>
              </a:ext>
            </a:extLst>
          </p:cNvPr>
          <p:cNvSpPr>
            <a:spLocks noGrp="1"/>
          </p:cNvSpPr>
          <p:nvPr>
            <p:ph type="sldNum" sz="quarter" idx="12"/>
          </p:nvPr>
        </p:nvSpPr>
        <p:spPr/>
        <p:txBody>
          <a:bodyPr/>
          <a:lstStyle/>
          <a:p>
            <a:fld id="{96F5C231-AD7D-4603-B2D7-EC5E5C0D085B}" type="slidenum">
              <a:rPr lang="en-US" smtClean="0"/>
              <a:t>35</a:t>
            </a:fld>
            <a:endParaRPr lang="en-US" dirty="0"/>
          </a:p>
        </p:txBody>
      </p:sp>
      <p:pic>
        <p:nvPicPr>
          <p:cNvPr id="9" name="Content Placeholder 8">
            <a:extLst>
              <a:ext uri="{FF2B5EF4-FFF2-40B4-BE49-F238E27FC236}">
                <a16:creationId xmlns:a16="http://schemas.microsoft.com/office/drawing/2014/main" xmlns="" id="{18238EA4-C89D-4274-ABD8-C7DCFAF7C9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24800" y="1613184"/>
            <a:ext cx="3873160" cy="4572000"/>
          </a:xfrm>
        </p:spPr>
      </p:pic>
    </p:spTree>
    <p:extLst>
      <p:ext uri="{BB962C8B-B14F-4D97-AF65-F5344CB8AC3E}">
        <p14:creationId xmlns:p14="http://schemas.microsoft.com/office/powerpoint/2010/main" val="2143978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163C07-9EF3-4633-8550-FB80517C686F}"/>
              </a:ext>
            </a:extLst>
          </p:cNvPr>
          <p:cNvSpPr>
            <a:spLocks noGrp="1"/>
          </p:cNvSpPr>
          <p:nvPr>
            <p:ph type="title"/>
          </p:nvPr>
        </p:nvSpPr>
        <p:spPr/>
        <p:txBody>
          <a:bodyPr/>
          <a:lstStyle/>
          <a:p>
            <a:r>
              <a:rPr lang="en-US" dirty="0"/>
              <a:t>Lesson Objectives (Continued)</a:t>
            </a:r>
          </a:p>
        </p:txBody>
      </p:sp>
      <p:sp>
        <p:nvSpPr>
          <p:cNvPr id="3" name="Content Placeholder 2">
            <a:extLst>
              <a:ext uri="{FF2B5EF4-FFF2-40B4-BE49-F238E27FC236}">
                <a16:creationId xmlns:a16="http://schemas.microsoft.com/office/drawing/2014/main" xmlns="" id="{F67A9AA6-8E20-40DF-AF03-4CA7E91711CC}"/>
              </a:ext>
            </a:extLst>
          </p:cNvPr>
          <p:cNvSpPr>
            <a:spLocks noGrp="1"/>
          </p:cNvSpPr>
          <p:nvPr>
            <p:ph sz="half" idx="1"/>
          </p:nvPr>
        </p:nvSpPr>
        <p:spPr>
          <a:xfrm>
            <a:off x="413229" y="1822450"/>
            <a:ext cx="7695347" cy="4351338"/>
          </a:xfrm>
        </p:spPr>
        <p:txBody>
          <a:bodyPr>
            <a:normAutofit/>
          </a:bodyPr>
          <a:lstStyle/>
          <a:p>
            <a:pPr lvl="0"/>
            <a:r>
              <a:rPr lang="en-US" dirty="0"/>
              <a:t>Describe available health options when a Reservist is called to active duty</a:t>
            </a:r>
          </a:p>
          <a:p>
            <a:pPr lvl="0"/>
            <a:r>
              <a:rPr lang="en-US" dirty="0"/>
              <a:t>Discuss the benefits and entitlements that Reservists may qualify for while on deployment</a:t>
            </a:r>
          </a:p>
          <a:p>
            <a:endParaRPr lang="en-US" dirty="0"/>
          </a:p>
          <a:p>
            <a:pPr lvl="0"/>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xmlns="" id="{D623B466-2817-49ED-8C5F-6546AFB75D22}"/>
              </a:ext>
            </a:extLst>
          </p:cNvPr>
          <p:cNvSpPr>
            <a:spLocks noGrp="1"/>
          </p:cNvSpPr>
          <p:nvPr>
            <p:ph type="sldNum" sz="quarter" idx="12"/>
          </p:nvPr>
        </p:nvSpPr>
        <p:spPr/>
        <p:txBody>
          <a:bodyPr/>
          <a:lstStyle/>
          <a:p>
            <a:fld id="{96F5C231-AD7D-4603-B2D7-EC5E5C0D085B}" type="slidenum">
              <a:rPr lang="en-US" smtClean="0"/>
              <a:t>4</a:t>
            </a:fld>
            <a:endParaRPr lang="en-US" dirty="0"/>
          </a:p>
        </p:txBody>
      </p:sp>
      <p:pic>
        <p:nvPicPr>
          <p:cNvPr id="9" name="Content Placeholder 8">
            <a:extLst>
              <a:ext uri="{FF2B5EF4-FFF2-40B4-BE49-F238E27FC236}">
                <a16:creationId xmlns:a16="http://schemas.microsoft.com/office/drawing/2014/main" xmlns="" id="{18238EA4-C89D-4274-ABD8-C7DCFAF7C90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24800" y="1613184"/>
            <a:ext cx="3873160" cy="4572000"/>
          </a:xfrm>
        </p:spPr>
      </p:pic>
    </p:spTree>
    <p:extLst>
      <p:ext uri="{BB962C8B-B14F-4D97-AF65-F5344CB8AC3E}">
        <p14:creationId xmlns:p14="http://schemas.microsoft.com/office/powerpoint/2010/main" val="3254704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30DCB1-F244-4ED9-AB43-58E7C883436F}"/>
              </a:ext>
            </a:extLst>
          </p:cNvPr>
          <p:cNvSpPr>
            <a:spLocks noGrp="1"/>
          </p:cNvSpPr>
          <p:nvPr>
            <p:ph type="title"/>
          </p:nvPr>
        </p:nvSpPr>
        <p:spPr/>
        <p:txBody>
          <a:bodyPr/>
          <a:lstStyle/>
          <a:p>
            <a:r>
              <a:rPr lang="en-US" dirty="0"/>
              <a:t>Why You Should Have a Financial Plan in Place</a:t>
            </a:r>
          </a:p>
        </p:txBody>
      </p:sp>
      <p:sp>
        <p:nvSpPr>
          <p:cNvPr id="3" name="Content Placeholder 2">
            <a:extLst>
              <a:ext uri="{FF2B5EF4-FFF2-40B4-BE49-F238E27FC236}">
                <a16:creationId xmlns:a16="http://schemas.microsoft.com/office/drawing/2014/main" xmlns="" id="{CAF35F95-D3E1-48FD-8D1D-50F231B7541B}"/>
              </a:ext>
            </a:extLst>
          </p:cNvPr>
          <p:cNvSpPr>
            <a:spLocks noGrp="1"/>
          </p:cNvSpPr>
          <p:nvPr>
            <p:ph idx="1"/>
          </p:nvPr>
        </p:nvSpPr>
        <p:spPr>
          <a:xfrm>
            <a:off x="2946400" y="1825625"/>
            <a:ext cx="8851566" cy="4351338"/>
          </a:xfrm>
        </p:spPr>
        <p:txBody>
          <a:bodyPr/>
          <a:lstStyle/>
          <a:p>
            <a:pPr>
              <a:lnSpc>
                <a:spcPct val="100000"/>
              </a:lnSpc>
              <a:spcAft>
                <a:spcPts val="600"/>
              </a:spcAft>
              <a:buClr>
                <a:srgbClr val="5A1705"/>
              </a:buClr>
            </a:pPr>
            <a:r>
              <a:rPr lang="en-US" altLang="en-US" dirty="0">
                <a:solidFill>
                  <a:srgbClr val="000000"/>
                </a:solidFill>
                <a:ea typeface="ＭＳ Ｐゴシック" panose="020B0600070205080204" pitchFamily="34" charset="-128"/>
              </a:rPr>
              <a:t>Reduces stress</a:t>
            </a:r>
          </a:p>
          <a:p>
            <a:pPr>
              <a:lnSpc>
                <a:spcPct val="100000"/>
              </a:lnSpc>
              <a:spcAft>
                <a:spcPts val="600"/>
              </a:spcAft>
              <a:buClr>
                <a:srgbClr val="5A1705"/>
              </a:buClr>
            </a:pPr>
            <a:r>
              <a:rPr lang="en-US" altLang="en-US" dirty="0">
                <a:solidFill>
                  <a:srgbClr val="000000"/>
                </a:solidFill>
                <a:ea typeface="ＭＳ Ｐゴシック" panose="020B0600070205080204" pitchFamily="34" charset="-128"/>
              </a:rPr>
              <a:t>Helps to identify and plan for financial needs</a:t>
            </a:r>
          </a:p>
          <a:p>
            <a:pPr>
              <a:lnSpc>
                <a:spcPct val="100000"/>
              </a:lnSpc>
              <a:spcAft>
                <a:spcPts val="600"/>
              </a:spcAft>
              <a:buClr>
                <a:srgbClr val="5A1705"/>
              </a:buClr>
            </a:pPr>
            <a:r>
              <a:rPr lang="en-US" altLang="en-US" dirty="0">
                <a:solidFill>
                  <a:srgbClr val="000000"/>
                </a:solidFill>
                <a:ea typeface="ＭＳ Ｐゴシック" panose="020B0600070205080204" pitchFamily="34" charset="-128"/>
              </a:rPr>
              <a:t>Allows another individual to carry out financial obligations on your behalf</a:t>
            </a:r>
          </a:p>
          <a:p>
            <a:r>
              <a:rPr lang="en-US" altLang="en-US" dirty="0">
                <a:solidFill>
                  <a:srgbClr val="000000"/>
                </a:solidFill>
                <a:ea typeface="ＭＳ Ｐゴシック" panose="020B0600070205080204" pitchFamily="34" charset="-128"/>
              </a:rPr>
              <a:t>Ensures family members are self-sufficient and financially secure</a:t>
            </a:r>
          </a:p>
          <a:p>
            <a:endParaRPr lang="en-US" dirty="0"/>
          </a:p>
        </p:txBody>
      </p:sp>
      <p:sp>
        <p:nvSpPr>
          <p:cNvPr id="4" name="Slide Number Placeholder 3">
            <a:extLst>
              <a:ext uri="{FF2B5EF4-FFF2-40B4-BE49-F238E27FC236}">
                <a16:creationId xmlns:a16="http://schemas.microsoft.com/office/drawing/2014/main" xmlns="" id="{7D772FA7-834E-4E01-9429-2C89D6F58C72}"/>
              </a:ext>
            </a:extLst>
          </p:cNvPr>
          <p:cNvSpPr>
            <a:spLocks noGrp="1"/>
          </p:cNvSpPr>
          <p:nvPr>
            <p:ph type="sldNum" sz="quarter" idx="12"/>
          </p:nvPr>
        </p:nvSpPr>
        <p:spPr/>
        <p:txBody>
          <a:bodyPr/>
          <a:lstStyle/>
          <a:p>
            <a:fld id="{96F5C231-AD7D-4603-B2D7-EC5E5C0D085B}" type="slidenum">
              <a:rPr lang="en-US" smtClean="0"/>
              <a:t>5</a:t>
            </a:fld>
            <a:endParaRPr lang="en-US" dirty="0"/>
          </a:p>
        </p:txBody>
      </p:sp>
      <p:pic>
        <p:nvPicPr>
          <p:cNvPr id="5" name="Picture 4" descr="SLD 04_ DSC_0187.jpg">
            <a:extLst>
              <a:ext uri="{FF2B5EF4-FFF2-40B4-BE49-F238E27FC236}">
                <a16:creationId xmlns:a16="http://schemas.microsoft.com/office/drawing/2014/main" xmlns="" id="{6BD1F296-2692-46B7-935C-C042F6B25D68}"/>
              </a:ext>
            </a:extLst>
          </p:cNvPr>
          <p:cNvPicPr>
            <a:picLocks noChangeAspect="1"/>
          </p:cNvPicPr>
          <p:nvPr/>
        </p:nvPicPr>
        <p:blipFill>
          <a:blip r:embed="rId3"/>
          <a:srcRect l="6038" r="12074"/>
          <a:stretch>
            <a:fillRect/>
          </a:stretch>
        </p:blipFill>
        <p:spPr bwMode="auto">
          <a:xfrm>
            <a:off x="376238" y="1866900"/>
            <a:ext cx="2146300" cy="3956050"/>
          </a:xfrm>
          <a:prstGeom prst="rect">
            <a:avLst/>
          </a:prstGeom>
          <a:noFill/>
          <a:ln w="9525">
            <a:solidFill>
              <a:schemeClr val="bg1"/>
            </a:solidFill>
            <a:miter lim="800000"/>
            <a:headEnd/>
            <a:tailEnd/>
          </a:ln>
          <a:effectLst>
            <a:outerShdw dist="38100" dir="2700000" rotWithShape="0">
              <a:srgbClr val="808080">
                <a:alpha val="42998"/>
              </a:srgbClr>
            </a:outerShdw>
            <a:softEdge rad="76200"/>
          </a:effectLst>
        </p:spPr>
      </p:pic>
    </p:spTree>
    <p:extLst>
      <p:ext uri="{BB962C8B-B14F-4D97-AF65-F5344CB8AC3E}">
        <p14:creationId xmlns:p14="http://schemas.microsoft.com/office/powerpoint/2010/main" val="243527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A5DA16-6A5D-42B6-8D17-64E258CC074F}"/>
              </a:ext>
            </a:extLst>
          </p:cNvPr>
          <p:cNvSpPr>
            <a:spLocks noGrp="1"/>
          </p:cNvSpPr>
          <p:nvPr>
            <p:ph type="title"/>
          </p:nvPr>
        </p:nvSpPr>
        <p:spPr/>
        <p:txBody>
          <a:bodyPr/>
          <a:lstStyle/>
          <a:p>
            <a:r>
              <a:rPr lang="en-US" dirty="0"/>
              <a:t>Financial Planning</a:t>
            </a:r>
          </a:p>
        </p:txBody>
      </p:sp>
      <p:sp>
        <p:nvSpPr>
          <p:cNvPr id="3" name="Content Placeholder 2">
            <a:extLst>
              <a:ext uri="{FF2B5EF4-FFF2-40B4-BE49-F238E27FC236}">
                <a16:creationId xmlns:a16="http://schemas.microsoft.com/office/drawing/2014/main" xmlns="" id="{C4057447-6AFD-49FF-8AAA-175D41FC648E}"/>
              </a:ext>
            </a:extLst>
          </p:cNvPr>
          <p:cNvSpPr>
            <a:spLocks noGrp="1"/>
          </p:cNvSpPr>
          <p:nvPr>
            <p:ph idx="1"/>
          </p:nvPr>
        </p:nvSpPr>
        <p:spPr>
          <a:xfrm>
            <a:off x="3263900" y="1825625"/>
            <a:ext cx="8534066" cy="4351338"/>
          </a:xfrm>
        </p:spPr>
        <p:txBody>
          <a:bodyPr/>
          <a:lstStyle/>
          <a:p>
            <a:r>
              <a:rPr lang="en-US" dirty="0"/>
              <a:t>Helps achieve financial goals, increase spending power, and prepare for the future</a:t>
            </a:r>
          </a:p>
          <a:p>
            <a:r>
              <a:rPr lang="en-US" dirty="0"/>
              <a:t>Takes time</a:t>
            </a:r>
          </a:p>
          <a:p>
            <a:r>
              <a:rPr lang="en-US" dirty="0"/>
              <a:t>Helps prepare for periods of extended absences, unexpected situations, emergencies, and transition from military to civilian life</a:t>
            </a:r>
          </a:p>
          <a:p>
            <a:endParaRPr lang="en-US" dirty="0"/>
          </a:p>
        </p:txBody>
      </p:sp>
      <p:sp>
        <p:nvSpPr>
          <p:cNvPr id="4" name="Slide Number Placeholder 3">
            <a:extLst>
              <a:ext uri="{FF2B5EF4-FFF2-40B4-BE49-F238E27FC236}">
                <a16:creationId xmlns:a16="http://schemas.microsoft.com/office/drawing/2014/main" xmlns="" id="{77DBB2AE-4E5E-4796-914B-7093B66760B9}"/>
              </a:ext>
            </a:extLst>
          </p:cNvPr>
          <p:cNvSpPr>
            <a:spLocks noGrp="1"/>
          </p:cNvSpPr>
          <p:nvPr>
            <p:ph type="sldNum" sz="quarter" idx="12"/>
          </p:nvPr>
        </p:nvSpPr>
        <p:spPr/>
        <p:txBody>
          <a:bodyPr/>
          <a:lstStyle/>
          <a:p>
            <a:fld id="{96F5C231-AD7D-4603-B2D7-EC5E5C0D085B}" type="slidenum">
              <a:rPr lang="en-US" smtClean="0"/>
              <a:t>6</a:t>
            </a:fld>
            <a:endParaRPr lang="en-US" dirty="0"/>
          </a:p>
        </p:txBody>
      </p:sp>
      <p:pic>
        <p:nvPicPr>
          <p:cNvPr id="6" name="Picture 5">
            <a:extLst>
              <a:ext uri="{FF2B5EF4-FFF2-40B4-BE49-F238E27FC236}">
                <a16:creationId xmlns:a16="http://schemas.microsoft.com/office/drawing/2014/main" xmlns="" id="{66D64C1E-2115-4770-BC90-98A452629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99" y="1462599"/>
            <a:ext cx="2537411" cy="5077389"/>
          </a:xfrm>
          <a:prstGeom prst="rect">
            <a:avLst/>
          </a:prstGeom>
          <a:effectLst>
            <a:softEdge rad="76200"/>
          </a:effectLst>
        </p:spPr>
      </p:pic>
    </p:spTree>
    <p:extLst>
      <p:ext uri="{BB962C8B-B14F-4D97-AF65-F5344CB8AC3E}">
        <p14:creationId xmlns:p14="http://schemas.microsoft.com/office/powerpoint/2010/main" val="25225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AD1FD9-7332-41B9-96BA-1B6575117F5D}"/>
              </a:ext>
            </a:extLst>
          </p:cNvPr>
          <p:cNvSpPr>
            <a:spLocks noGrp="1"/>
          </p:cNvSpPr>
          <p:nvPr>
            <p:ph type="title"/>
          </p:nvPr>
        </p:nvSpPr>
        <p:spPr/>
        <p:txBody>
          <a:bodyPr/>
          <a:lstStyle/>
          <a:p>
            <a:r>
              <a:rPr lang="en-US" dirty="0"/>
              <a:t>Financial Planning Steps</a:t>
            </a:r>
          </a:p>
        </p:txBody>
      </p:sp>
      <p:sp>
        <p:nvSpPr>
          <p:cNvPr id="4" name="Slide Number Placeholder 3">
            <a:extLst>
              <a:ext uri="{FF2B5EF4-FFF2-40B4-BE49-F238E27FC236}">
                <a16:creationId xmlns:a16="http://schemas.microsoft.com/office/drawing/2014/main" xmlns="" id="{9F96270E-C90C-47B7-8B7D-FB06D73089E3}"/>
              </a:ext>
            </a:extLst>
          </p:cNvPr>
          <p:cNvSpPr>
            <a:spLocks noGrp="1"/>
          </p:cNvSpPr>
          <p:nvPr>
            <p:ph type="sldNum" sz="quarter" idx="12"/>
          </p:nvPr>
        </p:nvSpPr>
        <p:spPr/>
        <p:txBody>
          <a:bodyPr/>
          <a:lstStyle/>
          <a:p>
            <a:fld id="{96F5C231-AD7D-4603-B2D7-EC5E5C0D085B}" type="slidenum">
              <a:rPr lang="en-US" smtClean="0"/>
              <a:t>7</a:t>
            </a:fld>
            <a:endParaRPr lang="en-US" dirty="0"/>
          </a:p>
        </p:txBody>
      </p:sp>
      <p:graphicFrame>
        <p:nvGraphicFramePr>
          <p:cNvPr id="5" name="Diagram 4">
            <a:extLst>
              <a:ext uri="{FF2B5EF4-FFF2-40B4-BE49-F238E27FC236}">
                <a16:creationId xmlns:a16="http://schemas.microsoft.com/office/drawing/2014/main" xmlns="" id="{D2CE3B5A-05F8-459C-B5F9-6EB9742C86FC}"/>
              </a:ext>
            </a:extLst>
          </p:cNvPr>
          <p:cNvGraphicFramePr/>
          <p:nvPr>
            <p:extLst>
              <p:ext uri="{D42A27DB-BD31-4B8C-83A1-F6EECF244321}">
                <p14:modId xmlns:p14="http://schemas.microsoft.com/office/powerpoint/2010/main" val="4127877754"/>
              </p:ext>
            </p:extLst>
          </p:nvPr>
        </p:nvGraphicFramePr>
        <p:xfrm>
          <a:off x="1434607" y="1579110"/>
          <a:ext cx="8687293" cy="4792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77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EFA85C-432C-FA43-8285-89CA7AA61A8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BA4910A9-AA94-7843-A61D-61AA24CCB7B6}"/>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DCB4AF89-0B73-CA43-8CB2-1B170A845762}"/>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9A2978-A157-0240-A545-AABB6FA947B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079B510-0BB5-314B-BC28-DE6CD95D842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E450C84-EAA8-9D4F-9E7D-89275915DCB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96F0C0C7-9BF3-744E-9C14-2821E810EF6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EB314DD2-10A7-304E-9C30-7C362592403C}"/>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7F2BE064-12B5-EA4D-A6E5-F3D2B1E049A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1CD8AD47-167A-224C-8ED4-02999A16ADD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graphicEl>
                                              <a:dgm id="{B51D318D-FFF0-4840-A4D7-3F53343CAB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7926D8-F1A9-4B51-A3FD-84DE5E538325}"/>
              </a:ext>
            </a:extLst>
          </p:cNvPr>
          <p:cNvSpPr>
            <a:spLocks noGrp="1"/>
          </p:cNvSpPr>
          <p:nvPr>
            <p:ph type="title"/>
          </p:nvPr>
        </p:nvSpPr>
        <p:spPr/>
        <p:txBody>
          <a:bodyPr>
            <a:normAutofit/>
          </a:bodyPr>
          <a:lstStyle/>
          <a:p>
            <a:r>
              <a:rPr lang="en-US" sz="4200" dirty="0"/>
              <a:t>Activity: </a:t>
            </a:r>
            <a:r>
              <a:rPr lang="en-US" dirty="0"/>
              <a:t>Brainstorming  for Financial Planning</a:t>
            </a:r>
            <a:endParaRPr lang="en-US" sz="4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7006726"/>
              </p:ext>
            </p:extLst>
          </p:nvPr>
        </p:nvGraphicFramePr>
        <p:xfrm>
          <a:off x="1350818" y="1818409"/>
          <a:ext cx="9195956" cy="3478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xmlns="" id="{A46BA709-9370-43F2-8098-C630E8334E6E}"/>
              </a:ext>
            </a:extLst>
          </p:cNvPr>
          <p:cNvSpPr>
            <a:spLocks noGrp="1"/>
          </p:cNvSpPr>
          <p:nvPr>
            <p:ph type="sldNum" sz="quarter" idx="12"/>
          </p:nvPr>
        </p:nvSpPr>
        <p:spPr/>
        <p:txBody>
          <a:bodyPr/>
          <a:lstStyle/>
          <a:p>
            <a:fld id="{96F5C231-AD7D-4603-B2D7-EC5E5C0D085B}" type="slidenum">
              <a:rPr lang="en-US" smtClean="0"/>
              <a:t>8</a:t>
            </a:fld>
            <a:endParaRPr lang="en-US" dirty="0"/>
          </a:p>
        </p:txBody>
      </p:sp>
    </p:spTree>
    <p:custDataLst>
      <p:tags r:id="rId1"/>
    </p:custDataLst>
    <p:extLst>
      <p:ext uri="{BB962C8B-B14F-4D97-AF65-F5344CB8AC3E}">
        <p14:creationId xmlns:p14="http://schemas.microsoft.com/office/powerpoint/2010/main" val="393673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06FE42B1-6B2D-414C-8FF8-9D0B39E81F0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55ED5B40-4F74-471F-B095-4C173DC4E36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27BE031D-7AC3-42B8-96C6-8CD8CFC48F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DF59A-E203-44A5-9CD3-D43EE9D7F0F4}"/>
              </a:ext>
            </a:extLst>
          </p:cNvPr>
          <p:cNvSpPr>
            <a:spLocks noGrp="1"/>
          </p:cNvSpPr>
          <p:nvPr>
            <p:ph type="title"/>
          </p:nvPr>
        </p:nvSpPr>
        <p:spPr/>
        <p:txBody>
          <a:bodyPr/>
          <a:lstStyle/>
          <a:p>
            <a:r>
              <a:rPr lang="en-US" dirty="0"/>
              <a:t>Financial Planning: Key Documents</a:t>
            </a:r>
          </a:p>
        </p:txBody>
      </p:sp>
      <p:sp>
        <p:nvSpPr>
          <p:cNvPr id="3" name="Content Placeholder 2">
            <a:extLst>
              <a:ext uri="{FF2B5EF4-FFF2-40B4-BE49-F238E27FC236}">
                <a16:creationId xmlns:a16="http://schemas.microsoft.com/office/drawing/2014/main" xmlns="" id="{9EEDC26A-59CF-4E7E-B000-9771B4C72C77}"/>
              </a:ext>
            </a:extLst>
          </p:cNvPr>
          <p:cNvSpPr>
            <a:spLocks noGrp="1"/>
          </p:cNvSpPr>
          <p:nvPr>
            <p:ph idx="1"/>
          </p:nvPr>
        </p:nvSpPr>
        <p:spPr>
          <a:xfrm>
            <a:off x="413237" y="1825625"/>
            <a:ext cx="8080375" cy="4351338"/>
          </a:xfrm>
        </p:spPr>
        <p:txBody>
          <a:bodyPr/>
          <a:lstStyle/>
          <a:p>
            <a:r>
              <a:rPr lang="en-US" dirty="0"/>
              <a:t>Will, including a living will</a:t>
            </a:r>
          </a:p>
          <a:p>
            <a:r>
              <a:rPr lang="en-US" dirty="0"/>
              <a:t>Power of Attorney: Includes general, durable, specific or limited, medical</a:t>
            </a:r>
          </a:p>
          <a:p>
            <a:r>
              <a:rPr lang="en-US" dirty="0"/>
              <a:t>Birth certificates and/or adoption records</a:t>
            </a:r>
          </a:p>
          <a:p>
            <a:r>
              <a:rPr lang="en-US" dirty="0"/>
              <a:t>DEERS and ID cards</a:t>
            </a:r>
          </a:p>
          <a:p>
            <a:r>
              <a:rPr lang="en-US" dirty="0"/>
              <a:t>Record of Emergency Data (RED)</a:t>
            </a:r>
          </a:p>
          <a:p>
            <a:r>
              <a:rPr lang="en-US" dirty="0"/>
              <a:t>SGLI and TSP beneficiaries</a:t>
            </a:r>
          </a:p>
          <a:p>
            <a:endParaRPr lang="en-US" dirty="0"/>
          </a:p>
        </p:txBody>
      </p:sp>
      <p:sp>
        <p:nvSpPr>
          <p:cNvPr id="4" name="Slide Number Placeholder 3">
            <a:extLst>
              <a:ext uri="{FF2B5EF4-FFF2-40B4-BE49-F238E27FC236}">
                <a16:creationId xmlns:a16="http://schemas.microsoft.com/office/drawing/2014/main" xmlns="" id="{CDAE4D71-08C6-40A2-9620-C23F4EBD70A7}"/>
              </a:ext>
            </a:extLst>
          </p:cNvPr>
          <p:cNvSpPr>
            <a:spLocks noGrp="1"/>
          </p:cNvSpPr>
          <p:nvPr>
            <p:ph type="sldNum" sz="quarter" idx="12"/>
          </p:nvPr>
        </p:nvSpPr>
        <p:spPr/>
        <p:txBody>
          <a:bodyPr/>
          <a:lstStyle/>
          <a:p>
            <a:fld id="{96F5C231-AD7D-4603-B2D7-EC5E5C0D085B}" type="slidenum">
              <a:rPr lang="en-US" smtClean="0"/>
              <a:t>9</a:t>
            </a:fld>
            <a:endParaRPr lang="en-US" dirty="0"/>
          </a:p>
        </p:txBody>
      </p:sp>
      <p:sp>
        <p:nvSpPr>
          <p:cNvPr id="5" name="Rounded Rectangle 3">
            <a:extLst>
              <a:ext uri="{FF2B5EF4-FFF2-40B4-BE49-F238E27FC236}">
                <a16:creationId xmlns:a16="http://schemas.microsoft.com/office/drawing/2014/main" xmlns="" id="{587A9394-EC29-41E8-9611-653E9BE095DD}"/>
              </a:ext>
            </a:extLst>
          </p:cNvPr>
          <p:cNvSpPr/>
          <p:nvPr/>
        </p:nvSpPr>
        <p:spPr>
          <a:xfrm>
            <a:off x="2290300" y="5383396"/>
            <a:ext cx="8080375" cy="933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Wingdings" charset="2"/>
              <a:buNone/>
              <a:defRPr/>
            </a:pPr>
            <a:r>
              <a:rPr lang="en-US" sz="2400" dirty="0">
                <a:solidFill>
                  <a:srgbClr val="800000"/>
                </a:solidFill>
                <a:latin typeface="Franklin Gothic Medium" charset="0"/>
                <a:ea typeface="ＭＳ Ｐゴシック" charset="-128"/>
              </a:rPr>
              <a:t>Remember: Review and update prior to deployments and other extended periods of family separation; review annually during periods of non-deployments</a:t>
            </a:r>
          </a:p>
        </p:txBody>
      </p:sp>
      <p:pic>
        <p:nvPicPr>
          <p:cNvPr id="10" name="Picture 9" descr="A close up of a piece of paper&#10;&#10;Description automatically generated">
            <a:extLst>
              <a:ext uri="{FF2B5EF4-FFF2-40B4-BE49-F238E27FC236}">
                <a16:creationId xmlns:a16="http://schemas.microsoft.com/office/drawing/2014/main" xmlns="" id="{53739041-A696-4DBC-A29B-239C5CEF6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4022" y="1905864"/>
            <a:ext cx="2854568" cy="3337649"/>
          </a:xfrm>
          <a:prstGeom prst="rect">
            <a:avLst/>
          </a:prstGeom>
        </p:spPr>
      </p:pic>
    </p:spTree>
    <p:extLst>
      <p:ext uri="{BB962C8B-B14F-4D97-AF65-F5344CB8AC3E}">
        <p14:creationId xmlns:p14="http://schemas.microsoft.com/office/powerpoint/2010/main" val="8713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MC_PFM_Intermediate_Template.potx" id="{61D1C461-E849-4DE9-BFCF-03B9624BCF60}" vid="{11F292C7-5B20-4D71-970B-FDECCA1CB73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MC_PFM_Intermediate_Template.potx" id="{61D1C461-E849-4DE9-BFCF-03B9624BCF60}" vid="{D7903E63-B514-4D30-A334-0232FAF21E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42003</TotalTime>
  <Words>8805</Words>
  <Application>Microsoft Office PowerPoint</Application>
  <PresentationFormat>Widescreen</PresentationFormat>
  <Paragraphs>673</Paragraphs>
  <Slides>35</Slides>
  <Notes>35</Notes>
  <HiddenSlides>5</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ＭＳ Ｐゴシック</vt:lpstr>
      <vt:lpstr>Arial</vt:lpstr>
      <vt:lpstr>Calibri</vt:lpstr>
      <vt:lpstr>Calibri Light</vt:lpstr>
      <vt:lpstr>Courier New</vt:lpstr>
      <vt:lpstr>DokChampa</vt:lpstr>
      <vt:lpstr>Franklin Gothic Medium</vt:lpstr>
      <vt:lpstr>Symbol</vt:lpstr>
      <vt:lpstr>Times New Roman</vt:lpstr>
      <vt:lpstr>Wingdings</vt:lpstr>
      <vt:lpstr>Office Theme</vt:lpstr>
      <vt:lpstr>Custom Design</vt:lpstr>
      <vt:lpstr>Financial Planning for Deployment and Extended Absences</vt:lpstr>
      <vt:lpstr>Lesson Objectives</vt:lpstr>
      <vt:lpstr>Lesson Objectives (Continued)</vt:lpstr>
      <vt:lpstr>Lesson Objectives (Continued)</vt:lpstr>
      <vt:lpstr>Why You Should Have a Financial Plan in Place</vt:lpstr>
      <vt:lpstr>Financial Planning</vt:lpstr>
      <vt:lpstr>Financial Planning Steps</vt:lpstr>
      <vt:lpstr>Activity: Brainstorming  for Financial Planning</vt:lpstr>
      <vt:lpstr>Financial Planning: Key Documents</vt:lpstr>
      <vt:lpstr>Sources of Assistance</vt:lpstr>
      <vt:lpstr>Managing Your Financial Affairs</vt:lpstr>
      <vt:lpstr>Gather Your Financial Records</vt:lpstr>
      <vt:lpstr>Create a Deployment or Absence Spending Plan</vt:lpstr>
      <vt:lpstr>Servicemembers Civil Relief Act (SCRA)</vt:lpstr>
      <vt:lpstr>Banking and Bill-Paying Options</vt:lpstr>
      <vt:lpstr>Managing Credit</vt:lpstr>
      <vt:lpstr>Protect Your Identity While Away</vt:lpstr>
      <vt:lpstr>Vehicle Storage</vt:lpstr>
      <vt:lpstr>Property Management</vt:lpstr>
      <vt:lpstr>Taxes During Deployment or Extended Absence</vt:lpstr>
      <vt:lpstr>Making the Most of Extra Income</vt:lpstr>
      <vt:lpstr>The Savings Deposit Program (SDP)</vt:lpstr>
      <vt:lpstr>Video: Savings Deposit Program Pre-Deployment</vt:lpstr>
      <vt:lpstr>Thrift Savings Plan (TSP)</vt:lpstr>
      <vt:lpstr>Roth TSP in a CZTE zone</vt:lpstr>
      <vt:lpstr>SDP vs. TSP</vt:lpstr>
      <vt:lpstr>Scenario 1</vt:lpstr>
      <vt:lpstr>Scenario 2</vt:lpstr>
      <vt:lpstr>Scenario 3</vt:lpstr>
      <vt:lpstr>Reservists and Individual Augmentees</vt:lpstr>
      <vt:lpstr>USERRA: Understand Your Employee Rights</vt:lpstr>
      <vt:lpstr>Healthcare Options</vt:lpstr>
      <vt:lpstr>Lesson Summary</vt:lpstr>
      <vt:lpstr>Lesson Summary (Continued)</vt:lpstr>
      <vt:lpstr>Lesson Summary (Continued)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Ruffino</dc:creator>
  <cp:lastModifiedBy>Laskowsky CIV Katrina G</cp:lastModifiedBy>
  <cp:revision>619</cp:revision>
  <cp:lastPrinted>2019-08-20T19:51:04Z</cp:lastPrinted>
  <dcterms:created xsi:type="dcterms:W3CDTF">2017-11-15T20:43:41Z</dcterms:created>
  <dcterms:modified xsi:type="dcterms:W3CDTF">2019-12-06T12:22:55Z</dcterms:modified>
</cp:coreProperties>
</file>